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6" r:id="rId26"/>
    <p:sldId id="297" r:id="rId27"/>
    <p:sldId id="298" r:id="rId28"/>
    <p:sldId id="299" r:id="rId29"/>
    <p:sldId id="301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46892" y="361188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887"/>
                </a:lnTo>
              </a:path>
            </a:pathLst>
          </a:custGeom>
          <a:ln w="6096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1483" y="336804"/>
            <a:ext cx="803148" cy="2865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0443" y="198120"/>
            <a:ext cx="536448" cy="5364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2135" y="198120"/>
            <a:ext cx="780287" cy="7757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32135" y="228600"/>
            <a:ext cx="780287" cy="7757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6120" y="257937"/>
            <a:ext cx="4939665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04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04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04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04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46892" y="361188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887"/>
                </a:lnTo>
              </a:path>
            </a:pathLst>
          </a:custGeom>
          <a:ln w="6096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11483" y="336804"/>
            <a:ext cx="803148" cy="2865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10444" y="198120"/>
            <a:ext cx="536448" cy="5364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091" y="67767"/>
            <a:ext cx="9751923" cy="1781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047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j.larochkina@rts-tender.ru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7.png"/><Relationship Id="rId10" Type="http://schemas.openxmlformats.org/officeDocument/2006/relationships/image" Target="../media/image64.png"/><Relationship Id="rId4" Type="http://schemas.openxmlformats.org/officeDocument/2006/relationships/image" Target="../media/image6.png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308" y="618744"/>
            <a:ext cx="0" cy="536575"/>
          </a:xfrm>
          <a:custGeom>
            <a:avLst/>
            <a:gdLst/>
            <a:ahLst/>
            <a:cxnLst/>
            <a:rect l="l" t="t" r="r" b="b"/>
            <a:pathLst>
              <a:path h="536575">
                <a:moveTo>
                  <a:pt x="0" y="0"/>
                </a:moveTo>
                <a:lnTo>
                  <a:pt x="0" y="536193"/>
                </a:lnTo>
              </a:path>
            </a:pathLst>
          </a:custGeom>
          <a:ln w="6096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0" y="566927"/>
            <a:ext cx="1802892" cy="6416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64708" y="0"/>
            <a:ext cx="6527800" cy="6858000"/>
            <a:chOff x="5664708" y="0"/>
            <a:chExt cx="65278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4708" y="0"/>
              <a:ext cx="6527292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3832" y="829055"/>
              <a:ext cx="419100" cy="3992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084" y="5215128"/>
              <a:ext cx="449580" cy="4511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4828" y="1167383"/>
              <a:ext cx="630935" cy="6309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38516" y="263652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40080" y="0"/>
                  </a:moveTo>
                  <a:lnTo>
                    <a:pt x="95757" y="7112"/>
                  </a:lnTo>
                  <a:lnTo>
                    <a:pt x="57276" y="27050"/>
                  </a:lnTo>
                  <a:lnTo>
                    <a:pt x="27050" y="57276"/>
                  </a:lnTo>
                  <a:lnTo>
                    <a:pt x="7111" y="95758"/>
                  </a:lnTo>
                  <a:lnTo>
                    <a:pt x="0" y="140081"/>
                  </a:lnTo>
                  <a:lnTo>
                    <a:pt x="7111" y="184403"/>
                  </a:lnTo>
                  <a:lnTo>
                    <a:pt x="27050" y="222885"/>
                  </a:lnTo>
                  <a:lnTo>
                    <a:pt x="57276" y="253111"/>
                  </a:lnTo>
                  <a:lnTo>
                    <a:pt x="95757" y="273050"/>
                  </a:lnTo>
                  <a:lnTo>
                    <a:pt x="140080" y="280162"/>
                  </a:lnTo>
                  <a:lnTo>
                    <a:pt x="184403" y="273050"/>
                  </a:lnTo>
                  <a:lnTo>
                    <a:pt x="222884" y="253111"/>
                  </a:lnTo>
                  <a:lnTo>
                    <a:pt x="253110" y="222885"/>
                  </a:lnTo>
                  <a:lnTo>
                    <a:pt x="273050" y="184403"/>
                  </a:lnTo>
                  <a:lnTo>
                    <a:pt x="280161" y="140081"/>
                  </a:lnTo>
                  <a:lnTo>
                    <a:pt x="273050" y="95758"/>
                  </a:lnTo>
                  <a:lnTo>
                    <a:pt x="253110" y="57276"/>
                  </a:lnTo>
                  <a:lnTo>
                    <a:pt x="222884" y="27050"/>
                  </a:lnTo>
                  <a:lnTo>
                    <a:pt x="184403" y="7112"/>
                  </a:lnTo>
                  <a:lnTo>
                    <a:pt x="140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38516" y="263652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0" y="140081"/>
                  </a:moveTo>
                  <a:lnTo>
                    <a:pt x="7111" y="95758"/>
                  </a:lnTo>
                  <a:lnTo>
                    <a:pt x="27050" y="57276"/>
                  </a:lnTo>
                  <a:lnTo>
                    <a:pt x="57276" y="27050"/>
                  </a:lnTo>
                  <a:lnTo>
                    <a:pt x="95757" y="7112"/>
                  </a:lnTo>
                  <a:lnTo>
                    <a:pt x="140080" y="0"/>
                  </a:lnTo>
                  <a:lnTo>
                    <a:pt x="184403" y="7112"/>
                  </a:lnTo>
                  <a:lnTo>
                    <a:pt x="222884" y="27050"/>
                  </a:lnTo>
                  <a:lnTo>
                    <a:pt x="253110" y="57276"/>
                  </a:lnTo>
                  <a:lnTo>
                    <a:pt x="273050" y="95758"/>
                  </a:lnTo>
                  <a:lnTo>
                    <a:pt x="280161" y="140081"/>
                  </a:lnTo>
                  <a:lnTo>
                    <a:pt x="273050" y="184403"/>
                  </a:lnTo>
                  <a:lnTo>
                    <a:pt x="253110" y="222885"/>
                  </a:lnTo>
                  <a:lnTo>
                    <a:pt x="222884" y="253111"/>
                  </a:lnTo>
                  <a:lnTo>
                    <a:pt x="184403" y="273050"/>
                  </a:lnTo>
                  <a:lnTo>
                    <a:pt x="140080" y="280162"/>
                  </a:lnTo>
                  <a:lnTo>
                    <a:pt x="95757" y="273050"/>
                  </a:lnTo>
                  <a:lnTo>
                    <a:pt x="57276" y="253111"/>
                  </a:lnTo>
                  <a:lnTo>
                    <a:pt x="27050" y="222885"/>
                  </a:lnTo>
                  <a:lnTo>
                    <a:pt x="7111" y="184403"/>
                  </a:lnTo>
                  <a:lnTo>
                    <a:pt x="0" y="140081"/>
                  </a:lnTo>
                  <a:close/>
                </a:path>
              </a:pathLst>
            </a:custGeom>
            <a:ln w="12192">
              <a:solidFill>
                <a:srgbClr val="F748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8424" y="0"/>
              <a:ext cx="6513576" cy="68579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3915" y="2087626"/>
            <a:ext cx="48158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43846"/>
                </a:solidFill>
              </a:rPr>
              <a:t>ОРГАНИЗАЦИЯ</a:t>
            </a:r>
            <a:r>
              <a:rPr spc="-240" dirty="0">
                <a:solidFill>
                  <a:srgbClr val="343846"/>
                </a:solidFill>
              </a:rPr>
              <a:t> </a:t>
            </a:r>
            <a:r>
              <a:rPr spc="-10" dirty="0">
                <a:solidFill>
                  <a:srgbClr val="343846"/>
                </a:solidFill>
              </a:rPr>
              <a:t>ЗАКУПОК </a:t>
            </a:r>
            <a:r>
              <a:rPr spc="55" dirty="0">
                <a:solidFill>
                  <a:srgbClr val="343846"/>
                </a:solidFill>
              </a:rPr>
              <a:t>МАЛОГО</a:t>
            </a:r>
            <a:r>
              <a:rPr spc="-155" dirty="0">
                <a:solidFill>
                  <a:srgbClr val="343846"/>
                </a:solidFill>
              </a:rPr>
              <a:t> </a:t>
            </a:r>
            <a:r>
              <a:rPr spc="-20" dirty="0">
                <a:solidFill>
                  <a:srgbClr val="343846"/>
                </a:solidFill>
              </a:rPr>
              <a:t>ОБЪЕМА</a:t>
            </a:r>
            <a:r>
              <a:rPr spc="-220" dirty="0">
                <a:solidFill>
                  <a:srgbClr val="343846"/>
                </a:solidFill>
              </a:rPr>
              <a:t> </a:t>
            </a:r>
            <a:r>
              <a:rPr spc="-50" dirty="0">
                <a:solidFill>
                  <a:srgbClr val="343846"/>
                </a:solidFill>
              </a:rPr>
              <a:t>В </a:t>
            </a:r>
            <a:r>
              <a:rPr spc="-10" dirty="0">
                <a:solidFill>
                  <a:srgbClr val="343846"/>
                </a:solidFill>
              </a:rPr>
              <a:t>ЭЛЕКТРОННОМ </a:t>
            </a:r>
            <a:r>
              <a:rPr dirty="0">
                <a:solidFill>
                  <a:srgbClr val="343846"/>
                </a:solidFill>
              </a:rPr>
              <a:t>МАГАЗИНЕ</a:t>
            </a:r>
            <a:r>
              <a:rPr spc="-210" dirty="0">
                <a:solidFill>
                  <a:srgbClr val="343846"/>
                </a:solidFill>
              </a:rPr>
              <a:t> </a:t>
            </a:r>
            <a:r>
              <a:rPr spc="-10" dirty="0">
                <a:solidFill>
                  <a:srgbClr val="343846"/>
                </a:solidFill>
              </a:rPr>
              <a:t>БРЯНСКОЙ ОБЛАСТИ</a:t>
            </a: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955" y="512063"/>
            <a:ext cx="774192" cy="774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7376" y="140207"/>
            <a:ext cx="780287" cy="7741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905" y="153669"/>
            <a:ext cx="9060180" cy="1279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560"/>
              </a:lnSpc>
              <a:spcBef>
                <a:spcPts val="95"/>
              </a:spcBef>
            </a:pPr>
            <a:r>
              <a:rPr sz="2200" b="1" spc="-25" dirty="0">
                <a:solidFill>
                  <a:srgbClr val="F04742"/>
                </a:solidFill>
                <a:latin typeface="Trebuchet MS"/>
                <a:cs typeface="Trebuchet MS"/>
              </a:rPr>
              <a:t>РАЗДЕЛ</a:t>
            </a:r>
            <a:r>
              <a:rPr sz="2200" b="1" spc="-1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04742"/>
                </a:solidFill>
                <a:latin typeface="Trebuchet MS"/>
                <a:cs typeface="Trebuchet MS"/>
              </a:rPr>
              <a:t>МОЯ</a:t>
            </a:r>
            <a:r>
              <a:rPr sz="2200" b="1" spc="-1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04742"/>
                </a:solidFill>
                <a:latin typeface="Trebuchet MS"/>
                <a:cs typeface="Trebuchet MS"/>
              </a:rPr>
              <a:t>ОРГАНИЗАЦИЯ</a:t>
            </a:r>
            <a:endParaRPr sz="2200">
              <a:latin typeface="Trebuchet MS"/>
              <a:cs typeface="Trebuchet MS"/>
            </a:endParaRPr>
          </a:p>
          <a:p>
            <a:pPr marL="12700" marR="5080" algn="just">
              <a:lnSpc>
                <a:spcPct val="90100"/>
              </a:lnSpc>
              <a:spcBef>
                <a:spcPts val="185"/>
              </a:spcBef>
            </a:pPr>
            <a:r>
              <a:rPr sz="22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22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04742"/>
                </a:solidFill>
                <a:latin typeface="Trebuchet MS"/>
                <a:cs typeface="Trebuchet MS"/>
              </a:rPr>
              <a:t>разделе </a:t>
            </a:r>
            <a:r>
              <a:rPr sz="2200" b="1" spc="-95" dirty="0">
                <a:solidFill>
                  <a:srgbClr val="F04742"/>
                </a:solidFill>
                <a:latin typeface="Trebuchet MS"/>
                <a:cs typeface="Trebuchet MS"/>
              </a:rPr>
              <a:t>Настройки</a:t>
            </a:r>
            <a:r>
              <a:rPr sz="22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04742"/>
                </a:solidFill>
                <a:latin typeface="Trebuchet MS"/>
                <a:cs typeface="Trebuchet MS"/>
              </a:rPr>
              <a:t>ЕИС</a:t>
            </a:r>
            <a:r>
              <a:rPr sz="2200" b="1" spc="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F04742"/>
                </a:solidFill>
                <a:latin typeface="Trebuchet MS"/>
                <a:cs typeface="Trebuchet MS"/>
              </a:rPr>
              <a:t>относятся</a:t>
            </a:r>
            <a:r>
              <a:rPr sz="2200" b="1" spc="-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04742"/>
                </a:solidFill>
                <a:latin typeface="Trebuchet MS"/>
                <a:cs typeface="Trebuchet MS"/>
              </a:rPr>
              <a:t>к</a:t>
            </a:r>
            <a:r>
              <a:rPr sz="2200" b="1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F04742"/>
                </a:solidFill>
                <a:latin typeface="Trebuchet MS"/>
                <a:cs typeface="Trebuchet MS"/>
              </a:rPr>
              <a:t>223-</a:t>
            </a:r>
            <a:r>
              <a:rPr sz="2200" b="1" spc="-120" dirty="0">
                <a:solidFill>
                  <a:srgbClr val="F04742"/>
                </a:solidFill>
                <a:latin typeface="Trebuchet MS"/>
                <a:cs typeface="Trebuchet MS"/>
              </a:rPr>
              <a:t>ФЗ,</a:t>
            </a:r>
            <a:r>
              <a:rPr sz="2200" b="1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04742"/>
                </a:solidFill>
                <a:latin typeface="Trebuchet MS"/>
                <a:cs typeface="Trebuchet MS"/>
              </a:rPr>
              <a:t>разделы</a:t>
            </a:r>
            <a:r>
              <a:rPr sz="22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F04742"/>
                </a:solidFill>
                <a:latin typeface="Trebuchet MS"/>
                <a:cs typeface="Trebuchet MS"/>
              </a:rPr>
              <a:t>Работа</a:t>
            </a:r>
            <a:r>
              <a:rPr sz="2200" b="1" spc="-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04742"/>
                </a:solidFill>
                <a:latin typeface="Trebuchet MS"/>
                <a:cs typeface="Trebuchet MS"/>
              </a:rPr>
              <a:t>с</a:t>
            </a:r>
            <a:r>
              <a:rPr sz="22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04742"/>
                </a:solidFill>
                <a:latin typeface="Trebuchet MS"/>
                <a:cs typeface="Trebuchet MS"/>
              </a:rPr>
              <a:t>МЧД, </a:t>
            </a:r>
            <a:r>
              <a:rPr sz="2200" b="1" spc="-30" dirty="0">
                <a:solidFill>
                  <a:srgbClr val="F04742"/>
                </a:solidFill>
                <a:latin typeface="Trebuchet MS"/>
                <a:cs typeface="Trebuchet MS"/>
              </a:rPr>
              <a:t>Прочие</a:t>
            </a:r>
            <a:r>
              <a:rPr sz="2200" b="1" spc="-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F04742"/>
                </a:solidFill>
                <a:latin typeface="Trebuchet MS"/>
                <a:cs typeface="Trebuchet MS"/>
              </a:rPr>
              <a:t>настройки </a:t>
            </a:r>
            <a:r>
              <a:rPr sz="2200" b="1" spc="-75" dirty="0">
                <a:solidFill>
                  <a:srgbClr val="F04742"/>
                </a:solidFill>
                <a:latin typeface="Trebuchet MS"/>
                <a:cs typeface="Trebuchet MS"/>
              </a:rPr>
              <a:t>проведения</a:t>
            </a:r>
            <a:r>
              <a:rPr sz="22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F04742"/>
                </a:solidFill>
                <a:latin typeface="Trebuchet MS"/>
                <a:cs typeface="Trebuchet MS"/>
              </a:rPr>
              <a:t>закупки</a:t>
            </a:r>
            <a:r>
              <a:rPr sz="22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2200" b="1" spc="-1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F04742"/>
                </a:solidFill>
                <a:latin typeface="Trebuchet MS"/>
                <a:cs typeface="Trebuchet MS"/>
              </a:rPr>
              <a:t>Наличие</a:t>
            </a:r>
            <a:r>
              <a:rPr sz="22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80" dirty="0">
                <a:solidFill>
                  <a:srgbClr val="F04742"/>
                </a:solidFill>
                <a:latin typeface="Trebuchet MS"/>
                <a:cs typeface="Trebuchet MS"/>
              </a:rPr>
              <a:t>подведомственных </a:t>
            </a:r>
            <a:r>
              <a:rPr sz="2200" b="1" spc="-120" dirty="0">
                <a:solidFill>
                  <a:srgbClr val="F04742"/>
                </a:solidFill>
                <a:latin typeface="Trebuchet MS"/>
                <a:cs typeface="Trebuchet MS"/>
              </a:rPr>
              <a:t>учреждений</a:t>
            </a:r>
            <a:r>
              <a:rPr sz="2200" b="1" spc="-2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F04742"/>
                </a:solidFill>
                <a:latin typeface="Trebuchet MS"/>
                <a:cs typeface="Trebuchet MS"/>
              </a:rPr>
              <a:t>для</a:t>
            </a:r>
            <a:r>
              <a:rPr sz="2200" b="1" spc="-1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F04742"/>
                </a:solidFill>
                <a:latin typeface="Trebuchet MS"/>
                <a:cs typeface="Trebuchet MS"/>
              </a:rPr>
              <a:t>всех</a:t>
            </a:r>
            <a:r>
              <a:rPr sz="2200" b="1" spc="-1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04742"/>
                </a:solidFill>
                <a:latin typeface="Trebuchet MS"/>
                <a:cs typeface="Trebuchet MS"/>
              </a:rPr>
              <a:t>заказчиков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54478"/>
            <a:ext cx="12138660" cy="5294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05" y="153669"/>
            <a:ext cx="7362190" cy="678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5"/>
              </a:spcBef>
            </a:pPr>
            <a:r>
              <a:rPr sz="2200" spc="-65" dirty="0"/>
              <a:t>КАК</a:t>
            </a:r>
            <a:r>
              <a:rPr sz="2200" spc="-140" dirty="0"/>
              <a:t> </a:t>
            </a:r>
            <a:r>
              <a:rPr sz="2200" spc="-35" dirty="0"/>
              <a:t>ОПУБЛИКОВАТЬ</a:t>
            </a:r>
            <a:r>
              <a:rPr sz="2200" spc="-60" dirty="0"/>
              <a:t> </a:t>
            </a:r>
            <a:r>
              <a:rPr sz="2200" spc="-10" dirty="0"/>
              <a:t>ЗАКУПКУ</a:t>
            </a:r>
            <a:endParaRPr sz="2200"/>
          </a:p>
          <a:p>
            <a:pPr marL="12700">
              <a:lnSpc>
                <a:spcPts val="2575"/>
              </a:lnSpc>
              <a:tabLst>
                <a:tab pos="6081395" algn="l"/>
              </a:tabLst>
            </a:pPr>
            <a:r>
              <a:rPr sz="2200" spc="-95" dirty="0"/>
              <a:t>Необходимо</a:t>
            </a:r>
            <a:r>
              <a:rPr sz="2200" spc="-165" dirty="0"/>
              <a:t> </a:t>
            </a:r>
            <a:r>
              <a:rPr sz="2200" spc="-114" dirty="0"/>
              <a:t>перейти</a:t>
            </a:r>
            <a:r>
              <a:rPr sz="2200" spc="-140" dirty="0"/>
              <a:t> </a:t>
            </a:r>
            <a:r>
              <a:rPr sz="2200" dirty="0"/>
              <a:t>в</a:t>
            </a:r>
            <a:r>
              <a:rPr sz="2200" spc="-40" dirty="0"/>
              <a:t> </a:t>
            </a:r>
            <a:r>
              <a:rPr sz="2200" spc="-70" dirty="0"/>
              <a:t>Раздел</a:t>
            </a:r>
            <a:r>
              <a:rPr sz="2200" spc="-180" dirty="0"/>
              <a:t> </a:t>
            </a:r>
            <a:r>
              <a:rPr sz="2200" spc="-80" dirty="0"/>
              <a:t>Заказы,</a:t>
            </a:r>
            <a:r>
              <a:rPr sz="2200" spc="-180" dirty="0"/>
              <a:t> </a:t>
            </a:r>
            <a:r>
              <a:rPr sz="2200" spc="-90" dirty="0"/>
              <a:t>далее</a:t>
            </a:r>
            <a:r>
              <a:rPr sz="2200" spc="-145" dirty="0"/>
              <a:t> </a:t>
            </a:r>
            <a:r>
              <a:rPr sz="2200" spc="-50" dirty="0"/>
              <a:t>–</a:t>
            </a:r>
            <a:r>
              <a:rPr sz="2200" dirty="0"/>
              <a:t>	</a:t>
            </a:r>
            <a:r>
              <a:rPr sz="2200" spc="-20" dirty="0"/>
              <a:t>Я</a:t>
            </a:r>
            <a:r>
              <a:rPr sz="2200" spc="-170" dirty="0"/>
              <a:t> </a:t>
            </a:r>
            <a:r>
              <a:rPr sz="2200" spc="-10" dirty="0"/>
              <a:t>заказал</a:t>
            </a:r>
            <a:endParaRPr sz="2200"/>
          </a:p>
        </p:txBody>
      </p:sp>
      <p:grpSp>
        <p:nvGrpSpPr>
          <p:cNvPr id="3" name="object 3"/>
          <p:cNvGrpSpPr/>
          <p:nvPr/>
        </p:nvGrpSpPr>
        <p:grpSpPr>
          <a:xfrm>
            <a:off x="167639" y="140207"/>
            <a:ext cx="11579860" cy="6463665"/>
            <a:chOff x="167639" y="140207"/>
            <a:chExt cx="11579860" cy="64636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856488"/>
              <a:ext cx="11579352" cy="57470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0611" y="140207"/>
              <a:ext cx="780288" cy="774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1656" y="198120"/>
            <a:ext cx="780288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09">
              <a:lnSpc>
                <a:spcPts val="3390"/>
              </a:lnSpc>
              <a:spcBef>
                <a:spcPts val="105"/>
              </a:spcBef>
            </a:pPr>
            <a:r>
              <a:rPr sz="2900" spc="-85" dirty="0">
                <a:solidFill>
                  <a:srgbClr val="FF0000"/>
                </a:solidFill>
              </a:rPr>
              <a:t>КАК</a:t>
            </a:r>
            <a:r>
              <a:rPr sz="2900" spc="-204" dirty="0">
                <a:solidFill>
                  <a:srgbClr val="FF0000"/>
                </a:solidFill>
              </a:rPr>
              <a:t> </a:t>
            </a:r>
            <a:r>
              <a:rPr sz="2900" spc="-35" dirty="0">
                <a:solidFill>
                  <a:srgbClr val="FF0000"/>
                </a:solidFill>
              </a:rPr>
              <a:t>ОПУБЛИКОВАТЬ</a:t>
            </a:r>
            <a:r>
              <a:rPr sz="2900" spc="-150" dirty="0">
                <a:solidFill>
                  <a:srgbClr val="FF0000"/>
                </a:solidFill>
              </a:rPr>
              <a:t> </a:t>
            </a:r>
            <a:r>
              <a:rPr sz="2900" spc="-10" dirty="0">
                <a:solidFill>
                  <a:srgbClr val="FF0000"/>
                </a:solidFill>
              </a:rPr>
              <a:t>ЗАКУПКУ</a:t>
            </a:r>
            <a:endParaRPr sz="2900"/>
          </a:p>
          <a:p>
            <a:pPr marL="29209">
              <a:lnSpc>
                <a:spcPts val="3390"/>
              </a:lnSpc>
            </a:pPr>
            <a:r>
              <a:rPr sz="2900" dirty="0">
                <a:solidFill>
                  <a:srgbClr val="FF0000"/>
                </a:solidFill>
              </a:rPr>
              <a:t>И</a:t>
            </a:r>
            <a:r>
              <a:rPr sz="2900" spc="-130" dirty="0">
                <a:solidFill>
                  <a:srgbClr val="FF0000"/>
                </a:solidFill>
              </a:rPr>
              <a:t> </a:t>
            </a:r>
            <a:r>
              <a:rPr sz="2900" spc="-140" dirty="0">
                <a:solidFill>
                  <a:srgbClr val="FF0000"/>
                </a:solidFill>
              </a:rPr>
              <a:t>нажать</a:t>
            </a:r>
            <a:r>
              <a:rPr sz="2900" spc="-254" dirty="0">
                <a:solidFill>
                  <a:srgbClr val="FF0000"/>
                </a:solidFill>
              </a:rPr>
              <a:t> </a:t>
            </a:r>
            <a:r>
              <a:rPr sz="2900" spc="-75" dirty="0">
                <a:solidFill>
                  <a:srgbClr val="FF0000"/>
                </a:solidFill>
              </a:rPr>
              <a:t>на</a:t>
            </a:r>
            <a:r>
              <a:rPr sz="2900" spc="-195" dirty="0">
                <a:solidFill>
                  <a:srgbClr val="FF0000"/>
                </a:solidFill>
              </a:rPr>
              <a:t> </a:t>
            </a:r>
            <a:r>
              <a:rPr sz="2900" spc="-114" dirty="0">
                <a:solidFill>
                  <a:srgbClr val="FF0000"/>
                </a:solidFill>
              </a:rPr>
              <a:t>красную</a:t>
            </a:r>
            <a:r>
              <a:rPr sz="2900" spc="-245" dirty="0">
                <a:solidFill>
                  <a:srgbClr val="FF0000"/>
                </a:solidFill>
              </a:rPr>
              <a:t> </a:t>
            </a:r>
            <a:r>
              <a:rPr sz="2900" spc="-120" dirty="0">
                <a:solidFill>
                  <a:srgbClr val="FF0000"/>
                </a:solidFill>
              </a:rPr>
              <a:t>кнопку</a:t>
            </a:r>
            <a:r>
              <a:rPr sz="2900" spc="-240" dirty="0">
                <a:solidFill>
                  <a:srgbClr val="FF0000"/>
                </a:solidFill>
              </a:rPr>
              <a:t> </a:t>
            </a:r>
            <a:r>
              <a:rPr sz="2900" spc="-95" dirty="0">
                <a:solidFill>
                  <a:srgbClr val="FF0000"/>
                </a:solidFill>
              </a:rPr>
              <a:t>Добавить</a:t>
            </a:r>
            <a:r>
              <a:rPr sz="2900" spc="-225" dirty="0">
                <a:solidFill>
                  <a:srgbClr val="FF0000"/>
                </a:solidFill>
              </a:rPr>
              <a:t> </a:t>
            </a:r>
            <a:r>
              <a:rPr sz="2900" spc="-10" dirty="0">
                <a:solidFill>
                  <a:srgbClr val="FF0000"/>
                </a:solidFill>
              </a:rPr>
              <a:t>закупку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59762"/>
            <a:ext cx="12192000" cy="56982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7856" y="82296"/>
            <a:ext cx="780288" cy="7741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05" y="140284"/>
            <a:ext cx="9138920" cy="1483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45"/>
              </a:lnSpc>
              <a:spcBef>
                <a:spcPts val="105"/>
              </a:spcBef>
            </a:pPr>
            <a:r>
              <a:rPr sz="2900" spc="-90" dirty="0">
                <a:solidFill>
                  <a:srgbClr val="FF0000"/>
                </a:solidFill>
              </a:rPr>
              <a:t>СТАТИСТИКА</a:t>
            </a:r>
            <a:r>
              <a:rPr sz="2900" spc="-165" dirty="0">
                <a:solidFill>
                  <a:srgbClr val="FF0000"/>
                </a:solidFill>
              </a:rPr>
              <a:t> </a:t>
            </a:r>
            <a:r>
              <a:rPr sz="2900" spc="75" dirty="0">
                <a:solidFill>
                  <a:srgbClr val="FF0000"/>
                </a:solidFill>
              </a:rPr>
              <a:t>ПО</a:t>
            </a:r>
            <a:r>
              <a:rPr sz="2900" spc="20" dirty="0">
                <a:solidFill>
                  <a:srgbClr val="FF0000"/>
                </a:solidFill>
              </a:rPr>
              <a:t> </a:t>
            </a:r>
            <a:r>
              <a:rPr sz="2900" spc="-10" dirty="0">
                <a:solidFill>
                  <a:srgbClr val="FF0000"/>
                </a:solidFill>
              </a:rPr>
              <a:t>ЗАКАЗАМ</a:t>
            </a:r>
            <a:endParaRPr sz="2900"/>
          </a:p>
          <a:p>
            <a:pPr marL="12700" marR="5080">
              <a:lnSpc>
                <a:spcPts val="2590"/>
              </a:lnSpc>
              <a:spcBef>
                <a:spcPts val="290"/>
              </a:spcBef>
              <a:tabLst>
                <a:tab pos="1475105" algn="l"/>
              </a:tabLst>
            </a:pPr>
            <a:r>
              <a:rPr sz="2400" spc="-25" dirty="0">
                <a:solidFill>
                  <a:srgbClr val="FF0000"/>
                </a:solidFill>
              </a:rPr>
              <a:t>Слева</a:t>
            </a:r>
            <a:r>
              <a:rPr sz="2400" spc="-105" dirty="0">
                <a:solidFill>
                  <a:srgbClr val="FF0000"/>
                </a:solidFill>
              </a:rPr>
              <a:t> </a:t>
            </a:r>
            <a:r>
              <a:rPr sz="2400" spc="-60" dirty="0">
                <a:solidFill>
                  <a:srgbClr val="FF0000"/>
                </a:solidFill>
              </a:rPr>
              <a:t>от</a:t>
            </a:r>
            <a:r>
              <a:rPr sz="2400" spc="-200" dirty="0">
                <a:solidFill>
                  <a:srgbClr val="FF0000"/>
                </a:solidFill>
              </a:rPr>
              <a:t> </a:t>
            </a:r>
            <a:r>
              <a:rPr sz="2400" spc="-105" dirty="0">
                <a:solidFill>
                  <a:srgbClr val="FF0000"/>
                </a:solidFill>
              </a:rPr>
              <a:t>кнопки</a:t>
            </a:r>
            <a:r>
              <a:rPr sz="2400" spc="-215" dirty="0">
                <a:solidFill>
                  <a:srgbClr val="FF0000"/>
                </a:solidFill>
              </a:rPr>
              <a:t> </a:t>
            </a:r>
            <a:r>
              <a:rPr sz="2400" spc="-90" dirty="0">
                <a:solidFill>
                  <a:srgbClr val="FF0000"/>
                </a:solidFill>
              </a:rPr>
              <a:t>Добавить</a:t>
            </a:r>
            <a:r>
              <a:rPr sz="2400" spc="-170" dirty="0">
                <a:solidFill>
                  <a:srgbClr val="FF0000"/>
                </a:solidFill>
              </a:rPr>
              <a:t> </a:t>
            </a:r>
            <a:r>
              <a:rPr sz="2400" spc="-95" dirty="0">
                <a:solidFill>
                  <a:srgbClr val="FF0000"/>
                </a:solidFill>
              </a:rPr>
              <a:t>закупку</a:t>
            </a:r>
            <a:r>
              <a:rPr sz="2400" spc="-160" dirty="0">
                <a:solidFill>
                  <a:srgbClr val="FF0000"/>
                </a:solidFill>
              </a:rPr>
              <a:t> </a:t>
            </a:r>
            <a:r>
              <a:rPr sz="2400" spc="-85" dirty="0">
                <a:solidFill>
                  <a:srgbClr val="FF0000"/>
                </a:solidFill>
              </a:rPr>
              <a:t>есть</a:t>
            </a:r>
            <a:r>
              <a:rPr sz="2400" spc="-215" dirty="0">
                <a:solidFill>
                  <a:srgbClr val="FF0000"/>
                </a:solidFill>
              </a:rPr>
              <a:t> </a:t>
            </a:r>
            <a:r>
              <a:rPr sz="2400" spc="-65" dirty="0">
                <a:solidFill>
                  <a:srgbClr val="FF0000"/>
                </a:solidFill>
              </a:rPr>
              <a:t>значок</a:t>
            </a:r>
            <a:r>
              <a:rPr sz="2400" spc="-120" dirty="0">
                <a:solidFill>
                  <a:srgbClr val="FF0000"/>
                </a:solidFill>
              </a:rPr>
              <a:t> </a:t>
            </a:r>
            <a:r>
              <a:rPr sz="2400" spc="-114" dirty="0">
                <a:solidFill>
                  <a:srgbClr val="FF0000"/>
                </a:solidFill>
              </a:rPr>
              <a:t>Статистика</a:t>
            </a:r>
            <a:r>
              <a:rPr sz="2400" spc="-220" dirty="0">
                <a:solidFill>
                  <a:srgbClr val="FF0000"/>
                </a:solidFill>
              </a:rPr>
              <a:t> </a:t>
            </a:r>
            <a:r>
              <a:rPr sz="2400" spc="-25" dirty="0">
                <a:solidFill>
                  <a:srgbClr val="FF0000"/>
                </a:solidFill>
              </a:rPr>
              <a:t>по </a:t>
            </a:r>
            <a:r>
              <a:rPr sz="2400" spc="-55" dirty="0">
                <a:solidFill>
                  <a:srgbClr val="FF0000"/>
                </a:solidFill>
              </a:rPr>
              <a:t>заказам</a:t>
            </a:r>
            <a:r>
              <a:rPr sz="2400" spc="-145" dirty="0">
                <a:solidFill>
                  <a:srgbClr val="FF0000"/>
                </a:solidFill>
              </a:rPr>
              <a:t> </a:t>
            </a:r>
            <a:r>
              <a:rPr sz="2400" spc="-50" dirty="0">
                <a:solidFill>
                  <a:srgbClr val="FF0000"/>
                </a:solidFill>
              </a:rPr>
              <a:t>–</a:t>
            </a:r>
            <a:r>
              <a:rPr sz="2400" dirty="0">
                <a:solidFill>
                  <a:srgbClr val="FF0000"/>
                </a:solidFill>
              </a:rPr>
              <a:t>	</a:t>
            </a:r>
            <a:r>
              <a:rPr sz="2400" spc="-100" dirty="0">
                <a:solidFill>
                  <a:srgbClr val="FF0000"/>
                </a:solidFill>
              </a:rPr>
              <a:t>можно</a:t>
            </a:r>
            <a:r>
              <a:rPr sz="2400" spc="-240" dirty="0">
                <a:solidFill>
                  <a:srgbClr val="FF0000"/>
                </a:solidFill>
              </a:rPr>
              <a:t> </a:t>
            </a:r>
            <a:r>
              <a:rPr sz="2400" spc="-90" dirty="0">
                <a:solidFill>
                  <a:srgbClr val="FF0000"/>
                </a:solidFill>
              </a:rPr>
              <a:t>сформировать</a:t>
            </a:r>
            <a:r>
              <a:rPr sz="2400" spc="-250" dirty="0">
                <a:solidFill>
                  <a:srgbClr val="FF0000"/>
                </a:solidFill>
              </a:rPr>
              <a:t> </a:t>
            </a:r>
            <a:r>
              <a:rPr sz="2400" spc="-110" dirty="0">
                <a:solidFill>
                  <a:srgbClr val="FF0000"/>
                </a:solidFill>
              </a:rPr>
              <a:t>отчет</a:t>
            </a:r>
            <a:r>
              <a:rPr sz="2400" spc="-2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за</a:t>
            </a:r>
            <a:r>
              <a:rPr sz="2400" spc="-65" dirty="0">
                <a:solidFill>
                  <a:srgbClr val="FF0000"/>
                </a:solidFill>
              </a:rPr>
              <a:t> </a:t>
            </a:r>
            <a:r>
              <a:rPr sz="2400" spc="-70" dirty="0">
                <a:solidFill>
                  <a:srgbClr val="FF0000"/>
                </a:solidFill>
              </a:rPr>
              <a:t>любой</a:t>
            </a:r>
            <a:r>
              <a:rPr sz="2400" spc="-204" dirty="0">
                <a:solidFill>
                  <a:srgbClr val="FF0000"/>
                </a:solidFill>
              </a:rPr>
              <a:t> </a:t>
            </a:r>
            <a:r>
              <a:rPr sz="2400" spc="-90" dirty="0">
                <a:solidFill>
                  <a:srgbClr val="FF0000"/>
                </a:solidFill>
              </a:rPr>
              <a:t>период</a:t>
            </a:r>
            <a:r>
              <a:rPr sz="2400" spc="-210" dirty="0">
                <a:solidFill>
                  <a:srgbClr val="FF0000"/>
                </a:solidFill>
              </a:rPr>
              <a:t> </a:t>
            </a:r>
            <a:r>
              <a:rPr sz="2400" spc="-25" dirty="0">
                <a:solidFill>
                  <a:srgbClr val="FF0000"/>
                </a:solidFill>
              </a:rPr>
              <a:t>по</a:t>
            </a:r>
            <a:r>
              <a:rPr sz="2400" spc="-16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своим </a:t>
            </a:r>
            <a:r>
              <a:rPr sz="2400" spc="-100" dirty="0">
                <a:solidFill>
                  <a:srgbClr val="FF0000"/>
                </a:solidFill>
              </a:rPr>
              <a:t>закупкам</a:t>
            </a:r>
            <a:r>
              <a:rPr sz="2400" spc="-16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в</a:t>
            </a:r>
            <a:r>
              <a:rPr sz="2400" spc="-70" dirty="0">
                <a:solidFill>
                  <a:srgbClr val="FF0000"/>
                </a:solidFill>
              </a:rPr>
              <a:t> </a:t>
            </a:r>
            <a:r>
              <a:rPr sz="2400" spc="-10" dirty="0">
                <a:solidFill>
                  <a:srgbClr val="FF0000"/>
                </a:solidFill>
              </a:rPr>
              <a:t>магазине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64792"/>
            <a:ext cx="12166092" cy="48021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6416" y="198120"/>
            <a:ext cx="780287" cy="7757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905" y="150622"/>
            <a:ext cx="9359900" cy="1461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950"/>
              </a:lnSpc>
              <a:spcBef>
                <a:spcPts val="95"/>
              </a:spcBef>
            </a:pPr>
            <a:r>
              <a:rPr sz="2500" b="1" spc="-65" dirty="0">
                <a:solidFill>
                  <a:srgbClr val="F04742"/>
                </a:solidFill>
                <a:latin typeface="Trebuchet MS"/>
                <a:cs typeface="Trebuchet MS"/>
              </a:rPr>
              <a:t>КАК</a:t>
            </a:r>
            <a:r>
              <a:rPr sz="2500" b="1" spc="-1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40" dirty="0">
                <a:solidFill>
                  <a:srgbClr val="F04742"/>
                </a:solidFill>
                <a:latin typeface="Trebuchet MS"/>
                <a:cs typeface="Trebuchet MS"/>
              </a:rPr>
              <a:t>ОПУБЛИКОВАТЬ</a:t>
            </a:r>
            <a:r>
              <a:rPr sz="2500" b="1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F04742"/>
                </a:solidFill>
                <a:latin typeface="Trebuchet MS"/>
                <a:cs typeface="Trebuchet MS"/>
              </a:rPr>
              <a:t>ЗАКУПКУ</a:t>
            </a:r>
            <a:endParaRPr sz="2500">
              <a:latin typeface="Trebuchet MS"/>
              <a:cs typeface="Trebuchet MS"/>
            </a:endParaRPr>
          </a:p>
          <a:p>
            <a:pPr marL="12700" marR="5080">
              <a:lnSpc>
                <a:spcPct val="90100"/>
              </a:lnSpc>
              <a:spcBef>
                <a:spcPts val="250"/>
              </a:spcBef>
            </a:pPr>
            <a:r>
              <a:rPr sz="2500" b="1" spc="-50" dirty="0">
                <a:solidFill>
                  <a:srgbClr val="F04742"/>
                </a:solidFill>
                <a:latin typeface="Trebuchet MS"/>
                <a:cs typeface="Trebuchet MS"/>
              </a:rPr>
              <a:t>При</a:t>
            </a:r>
            <a:r>
              <a:rPr sz="2500" b="1" spc="-1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145" dirty="0">
                <a:solidFill>
                  <a:srgbClr val="F04742"/>
                </a:solidFill>
                <a:latin typeface="Trebuchet MS"/>
                <a:cs typeface="Trebuchet MS"/>
              </a:rPr>
              <a:t>нажатии</a:t>
            </a:r>
            <a:r>
              <a:rPr sz="2500" b="1" spc="-1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95" dirty="0">
                <a:solidFill>
                  <a:srgbClr val="F04742"/>
                </a:solidFill>
                <a:latin typeface="Trebuchet MS"/>
                <a:cs typeface="Trebuchet MS"/>
              </a:rPr>
              <a:t>кнопки</a:t>
            </a:r>
            <a:r>
              <a:rPr sz="2500" b="1" spc="-1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95" dirty="0">
                <a:solidFill>
                  <a:srgbClr val="F04742"/>
                </a:solidFill>
                <a:latin typeface="Trebuchet MS"/>
                <a:cs typeface="Trebuchet MS"/>
              </a:rPr>
              <a:t>Добавить</a:t>
            </a:r>
            <a:r>
              <a:rPr sz="2500" b="1" spc="-1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85" dirty="0">
                <a:solidFill>
                  <a:srgbClr val="F04742"/>
                </a:solidFill>
                <a:latin typeface="Trebuchet MS"/>
                <a:cs typeface="Trebuchet MS"/>
              </a:rPr>
              <a:t>закупку</a:t>
            </a:r>
            <a:r>
              <a:rPr sz="2500" b="1" spc="-1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105" dirty="0">
                <a:solidFill>
                  <a:srgbClr val="F04742"/>
                </a:solidFill>
                <a:latin typeface="Trebuchet MS"/>
                <a:cs typeface="Trebuchet MS"/>
              </a:rPr>
              <a:t>открывается</a:t>
            </a:r>
            <a:r>
              <a:rPr sz="2500" b="1" spc="-2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90" dirty="0">
                <a:solidFill>
                  <a:srgbClr val="F04742"/>
                </a:solidFill>
                <a:latin typeface="Trebuchet MS"/>
                <a:cs typeface="Trebuchet MS"/>
              </a:rPr>
              <a:t>поле</a:t>
            </a:r>
            <a:r>
              <a:rPr sz="2500" b="1" spc="-1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F04742"/>
                </a:solidFill>
                <a:latin typeface="Trebuchet MS"/>
                <a:cs typeface="Trebuchet MS"/>
              </a:rPr>
              <a:t>Новый </a:t>
            </a:r>
            <a:r>
              <a:rPr sz="2500" b="1" spc="-80" dirty="0">
                <a:solidFill>
                  <a:srgbClr val="F04742"/>
                </a:solidFill>
                <a:latin typeface="Trebuchet MS"/>
                <a:cs typeface="Trebuchet MS"/>
              </a:rPr>
              <a:t>заказ,</a:t>
            </a:r>
            <a:r>
              <a:rPr sz="2500" b="1" spc="-1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90" dirty="0">
                <a:solidFill>
                  <a:srgbClr val="F04742"/>
                </a:solidFill>
                <a:latin typeface="Trebuchet MS"/>
                <a:cs typeface="Trebuchet MS"/>
              </a:rPr>
              <a:t>где</a:t>
            </a:r>
            <a:r>
              <a:rPr sz="2500" b="1" spc="-2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120" dirty="0">
                <a:solidFill>
                  <a:srgbClr val="F04742"/>
                </a:solidFill>
                <a:latin typeface="Trebuchet MS"/>
                <a:cs typeface="Trebuchet MS"/>
              </a:rPr>
              <a:t>необходимо</a:t>
            </a:r>
            <a:r>
              <a:rPr sz="2500" b="1" spc="-1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110" dirty="0">
                <a:solidFill>
                  <a:srgbClr val="F04742"/>
                </a:solidFill>
                <a:latin typeface="Trebuchet MS"/>
                <a:cs typeface="Trebuchet MS"/>
              </a:rPr>
              <a:t>внести</a:t>
            </a:r>
            <a:r>
              <a:rPr sz="2500" b="1" spc="-2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85" dirty="0">
                <a:solidFill>
                  <a:srgbClr val="F04742"/>
                </a:solidFill>
                <a:latin typeface="Trebuchet MS"/>
                <a:cs typeface="Trebuchet MS"/>
              </a:rPr>
              <a:t>основные</a:t>
            </a:r>
            <a:r>
              <a:rPr sz="2500" b="1" spc="-105" dirty="0">
                <a:solidFill>
                  <a:srgbClr val="F04742"/>
                </a:solidFill>
                <a:latin typeface="Trebuchet MS"/>
                <a:cs typeface="Trebuchet MS"/>
              </a:rPr>
              <a:t> сведения</a:t>
            </a:r>
            <a:r>
              <a:rPr sz="2500" b="1" spc="-1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50" dirty="0">
                <a:solidFill>
                  <a:srgbClr val="F04742"/>
                </a:solidFill>
                <a:latin typeface="Trebuchet MS"/>
                <a:cs typeface="Trebuchet MS"/>
              </a:rPr>
              <a:t>о </a:t>
            </a:r>
            <a:r>
              <a:rPr sz="2500" b="1" spc="-100" dirty="0">
                <a:solidFill>
                  <a:srgbClr val="F04742"/>
                </a:solidFill>
                <a:latin typeface="Trebuchet MS"/>
                <a:cs typeface="Trebuchet MS"/>
              </a:rPr>
              <a:t>размещаемой</a:t>
            </a:r>
            <a:r>
              <a:rPr sz="2500" b="1" spc="-1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500" b="1" spc="-10" dirty="0">
                <a:solidFill>
                  <a:srgbClr val="F04742"/>
                </a:solidFill>
                <a:latin typeface="Trebuchet MS"/>
                <a:cs typeface="Trebuchet MS"/>
              </a:rPr>
              <a:t>закупке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07819"/>
            <a:ext cx="12190476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8335" y="140207"/>
            <a:ext cx="780287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835" rIns="0" bIns="0" rtlCol="0">
            <a:spAutoFit/>
          </a:bodyPr>
          <a:lstStyle/>
          <a:p>
            <a:pPr marL="167005">
              <a:lnSpc>
                <a:spcPts val="2475"/>
              </a:lnSpc>
              <a:spcBef>
                <a:spcPts val="95"/>
              </a:spcBef>
            </a:pPr>
            <a:r>
              <a:rPr sz="2200" spc="-65" dirty="0"/>
              <a:t>КАК</a:t>
            </a:r>
            <a:r>
              <a:rPr sz="2200" spc="-140" dirty="0"/>
              <a:t> </a:t>
            </a:r>
            <a:r>
              <a:rPr sz="2200" spc="-35" dirty="0"/>
              <a:t>ОПУБЛИКОВАТЬ</a:t>
            </a:r>
            <a:r>
              <a:rPr sz="2200" spc="-60" dirty="0"/>
              <a:t> </a:t>
            </a:r>
            <a:r>
              <a:rPr sz="2200" spc="-10" dirty="0"/>
              <a:t>ЗАКУПКУ</a:t>
            </a:r>
            <a:endParaRPr sz="2200"/>
          </a:p>
          <a:p>
            <a:pPr marL="167005">
              <a:lnSpc>
                <a:spcPts val="2235"/>
              </a:lnSpc>
            </a:pPr>
            <a:r>
              <a:rPr sz="2000" spc="-70" dirty="0"/>
              <a:t>Загружаем</a:t>
            </a:r>
            <a:r>
              <a:rPr sz="2000" spc="-60" dirty="0"/>
              <a:t> </a:t>
            </a:r>
            <a:r>
              <a:rPr sz="2000" spc="-65" dirty="0"/>
              <a:t>необходимые</a:t>
            </a:r>
            <a:r>
              <a:rPr sz="2000" spc="-50" dirty="0"/>
              <a:t> </a:t>
            </a:r>
            <a:r>
              <a:rPr sz="2000" spc="-60" dirty="0"/>
              <a:t>документы</a:t>
            </a:r>
            <a:r>
              <a:rPr sz="2000" spc="-35" dirty="0"/>
              <a:t> </a:t>
            </a:r>
            <a:r>
              <a:rPr sz="2000" spc="-55" dirty="0"/>
              <a:t>для</a:t>
            </a:r>
            <a:r>
              <a:rPr sz="2000" spc="-75" dirty="0"/>
              <a:t> </a:t>
            </a:r>
            <a:r>
              <a:rPr sz="2000" spc="-65" dirty="0"/>
              <a:t>ознакомления</a:t>
            </a:r>
            <a:r>
              <a:rPr sz="2000" spc="-50" dirty="0"/>
              <a:t> </a:t>
            </a:r>
            <a:r>
              <a:rPr sz="2000" spc="-65" dirty="0"/>
              <a:t>Участниками</a:t>
            </a:r>
            <a:r>
              <a:rPr sz="2000" spc="-60" dirty="0"/>
              <a:t> </a:t>
            </a:r>
            <a:r>
              <a:rPr sz="2000" spc="-10" dirty="0"/>
              <a:t>закупки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276" y="1126236"/>
            <a:ext cx="11881723" cy="55610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2135" y="198120"/>
            <a:ext cx="780287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05" y="150622"/>
            <a:ext cx="7950834" cy="111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950"/>
              </a:lnSpc>
              <a:spcBef>
                <a:spcPts val="95"/>
              </a:spcBef>
            </a:pPr>
            <a:r>
              <a:rPr sz="2500" spc="-65" dirty="0"/>
              <a:t>КАК</a:t>
            </a:r>
            <a:r>
              <a:rPr sz="2500" spc="-190" dirty="0"/>
              <a:t> </a:t>
            </a:r>
            <a:r>
              <a:rPr sz="2500" spc="-40" dirty="0"/>
              <a:t>ОПУБЛИКОВАТЬ</a:t>
            </a:r>
            <a:r>
              <a:rPr sz="2500" spc="-90" dirty="0"/>
              <a:t> </a:t>
            </a:r>
            <a:r>
              <a:rPr sz="2500" spc="-10" dirty="0"/>
              <a:t>ЗАКУПКУ</a:t>
            </a:r>
            <a:endParaRPr sz="2500"/>
          </a:p>
          <a:p>
            <a:pPr marL="12700" marR="5080">
              <a:lnSpc>
                <a:spcPts val="2700"/>
              </a:lnSpc>
              <a:spcBef>
                <a:spcPts val="290"/>
              </a:spcBef>
            </a:pPr>
            <a:r>
              <a:rPr sz="2500" spc="-85" dirty="0"/>
              <a:t>Выбираем</a:t>
            </a:r>
            <a:r>
              <a:rPr sz="2500" spc="-75" dirty="0"/>
              <a:t> </a:t>
            </a:r>
            <a:r>
              <a:rPr sz="2500" spc="-85" dirty="0"/>
              <a:t>основание</a:t>
            </a:r>
            <a:r>
              <a:rPr sz="2500" spc="-50" dirty="0"/>
              <a:t> </a:t>
            </a:r>
            <a:r>
              <a:rPr sz="2500" spc="-80" dirty="0"/>
              <a:t>проведения</a:t>
            </a:r>
            <a:r>
              <a:rPr sz="2500" spc="-55" dirty="0"/>
              <a:t> </a:t>
            </a:r>
            <a:r>
              <a:rPr sz="2500" spc="-80" dirty="0"/>
              <a:t>закупки</a:t>
            </a:r>
            <a:r>
              <a:rPr sz="2500" spc="-85" dirty="0"/>
              <a:t> </a:t>
            </a:r>
            <a:r>
              <a:rPr sz="2500" dirty="0"/>
              <a:t>и</a:t>
            </a:r>
            <a:r>
              <a:rPr sz="2500" spc="-125" dirty="0"/>
              <a:t> </a:t>
            </a:r>
            <a:r>
              <a:rPr sz="2500" spc="-25" dirty="0"/>
              <a:t>источник </a:t>
            </a:r>
            <a:r>
              <a:rPr sz="2500" spc="-10" dirty="0"/>
              <a:t>финансирования</a:t>
            </a:r>
            <a:endParaRPr sz="25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13916"/>
            <a:ext cx="12192000" cy="52440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2135" y="198120"/>
            <a:ext cx="780287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091" y="372236"/>
            <a:ext cx="45904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65" dirty="0"/>
              <a:t>КАК</a:t>
            </a:r>
            <a:r>
              <a:rPr sz="2500" spc="-190" dirty="0"/>
              <a:t> </a:t>
            </a:r>
            <a:r>
              <a:rPr sz="2500" spc="-40" dirty="0"/>
              <a:t>ОПУБЛИКОВАТЬ</a:t>
            </a:r>
            <a:r>
              <a:rPr sz="2500" spc="-90" dirty="0"/>
              <a:t> </a:t>
            </a:r>
            <a:r>
              <a:rPr sz="2500" spc="-10" dirty="0"/>
              <a:t>ЗАКУПКУ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228091" y="709955"/>
            <a:ext cx="9107170" cy="11563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53800"/>
              </a:lnSpc>
              <a:spcBef>
                <a:spcPts val="145"/>
              </a:spcBef>
            </a:pP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Внести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сведения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о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позиции</a:t>
            </a:r>
            <a:r>
              <a:rPr sz="16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можно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двумя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способами: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вручную</a:t>
            </a:r>
            <a:r>
              <a:rPr sz="1600" b="1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или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импортировать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из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файла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Если</a:t>
            </a:r>
            <a:r>
              <a:rPr sz="1600" b="1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нужно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импортировать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из</a:t>
            </a:r>
            <a:r>
              <a:rPr sz="1600" b="1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файла,</a:t>
            </a:r>
            <a:r>
              <a:rPr sz="1600" b="1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необходимо</a:t>
            </a:r>
            <a:r>
              <a:rPr sz="1600" b="1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скачать</a:t>
            </a:r>
            <a:r>
              <a:rPr sz="1600" b="1" spc="-9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шаблон,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по</a:t>
            </a:r>
            <a:r>
              <a:rPr sz="1600" b="1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инструкции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внутри шаблона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внести</a:t>
            </a:r>
            <a:r>
              <a:rPr sz="1600" b="1" spc="-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него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позиции,</a:t>
            </a:r>
            <a:r>
              <a:rPr sz="1600" b="1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Выбрать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файл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нажать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кнопку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«Начать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импорт»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208" y="1918715"/>
            <a:ext cx="10222992" cy="49392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2135" y="198120"/>
            <a:ext cx="780287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091" y="159825"/>
            <a:ext cx="8320405" cy="132080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2500" spc="-65" dirty="0"/>
              <a:t>КАК</a:t>
            </a:r>
            <a:r>
              <a:rPr sz="2500" spc="-190" dirty="0"/>
              <a:t> </a:t>
            </a:r>
            <a:r>
              <a:rPr sz="2500" spc="-40" dirty="0"/>
              <a:t>ОПУБЛИКОВАТЬ</a:t>
            </a:r>
            <a:r>
              <a:rPr sz="2500" spc="-90" dirty="0"/>
              <a:t> </a:t>
            </a:r>
            <a:r>
              <a:rPr sz="2500" spc="-10" dirty="0"/>
              <a:t>ЗАКУПКУ</a:t>
            </a:r>
            <a:endParaRPr sz="2500"/>
          </a:p>
          <a:p>
            <a:pPr marL="12700" marR="5080">
              <a:lnSpc>
                <a:spcPts val="2900"/>
              </a:lnSpc>
            </a:pPr>
            <a:r>
              <a:rPr sz="1400" dirty="0"/>
              <a:t>Если</a:t>
            </a:r>
            <a:r>
              <a:rPr sz="1400" spc="-65" dirty="0"/>
              <a:t> </a:t>
            </a:r>
            <a:r>
              <a:rPr sz="1400" dirty="0"/>
              <a:t>мы</a:t>
            </a:r>
            <a:r>
              <a:rPr sz="1400" spc="-60" dirty="0"/>
              <a:t> </a:t>
            </a:r>
            <a:r>
              <a:rPr sz="1400" dirty="0"/>
              <a:t>вводим</a:t>
            </a:r>
            <a:r>
              <a:rPr sz="1400" spc="-80" dirty="0"/>
              <a:t> </a:t>
            </a:r>
            <a:r>
              <a:rPr sz="1400" spc="-10" dirty="0"/>
              <a:t>позиции</a:t>
            </a:r>
            <a:r>
              <a:rPr sz="1400" spc="-80" dirty="0"/>
              <a:t> </a:t>
            </a:r>
            <a:r>
              <a:rPr sz="1400" spc="-10" dirty="0"/>
              <a:t>вручную,</a:t>
            </a:r>
            <a:r>
              <a:rPr sz="1400" spc="-50" dirty="0"/>
              <a:t> </a:t>
            </a:r>
            <a:r>
              <a:rPr sz="1400" dirty="0"/>
              <a:t>то</a:t>
            </a:r>
            <a:r>
              <a:rPr sz="1400" spc="-60" dirty="0"/>
              <a:t> </a:t>
            </a:r>
            <a:r>
              <a:rPr sz="1400" spc="-10" dirty="0"/>
              <a:t>пошагово</a:t>
            </a:r>
            <a:r>
              <a:rPr sz="1400" spc="-75" dirty="0"/>
              <a:t> </a:t>
            </a:r>
            <a:r>
              <a:rPr sz="1400" spc="-10" dirty="0"/>
              <a:t>заполняем</a:t>
            </a:r>
            <a:r>
              <a:rPr sz="1400" spc="-65" dirty="0"/>
              <a:t> </a:t>
            </a:r>
            <a:r>
              <a:rPr sz="1400" dirty="0"/>
              <a:t>все</a:t>
            </a:r>
            <a:r>
              <a:rPr sz="1400" spc="-75" dirty="0"/>
              <a:t> </a:t>
            </a:r>
            <a:r>
              <a:rPr sz="1400" spc="-10" dirty="0"/>
              <a:t>данные</a:t>
            </a:r>
            <a:r>
              <a:rPr sz="1400" spc="-55" dirty="0"/>
              <a:t> </a:t>
            </a:r>
            <a:r>
              <a:rPr sz="1400" spc="-10" dirty="0"/>
              <a:t>позиции:</a:t>
            </a:r>
            <a:r>
              <a:rPr sz="1400" spc="-85" dirty="0"/>
              <a:t> </a:t>
            </a:r>
            <a:r>
              <a:rPr sz="1400" spc="-10" dirty="0"/>
              <a:t>наименование, количество,</a:t>
            </a:r>
            <a:r>
              <a:rPr sz="1400" spc="-60" dirty="0"/>
              <a:t> </a:t>
            </a:r>
            <a:r>
              <a:rPr sz="1400" spc="-10" dirty="0"/>
              <a:t>единицу</a:t>
            </a:r>
            <a:r>
              <a:rPr sz="1400" spc="-50" dirty="0"/>
              <a:t> </a:t>
            </a:r>
            <a:r>
              <a:rPr sz="1400" spc="-20" dirty="0"/>
              <a:t>измерения,</a:t>
            </a:r>
            <a:r>
              <a:rPr sz="1400" spc="-50" dirty="0"/>
              <a:t> </a:t>
            </a:r>
            <a:r>
              <a:rPr sz="1400" dirty="0"/>
              <a:t>цену,</a:t>
            </a:r>
            <a:r>
              <a:rPr sz="1400" spc="-50" dirty="0"/>
              <a:t> </a:t>
            </a:r>
            <a:r>
              <a:rPr sz="1400" dirty="0"/>
              <a:t>вид</a:t>
            </a:r>
            <a:r>
              <a:rPr sz="1400" spc="-65" dirty="0"/>
              <a:t> </a:t>
            </a:r>
            <a:r>
              <a:rPr sz="1400" spc="-10" dirty="0"/>
              <a:t>требования</a:t>
            </a:r>
            <a:r>
              <a:rPr sz="1400" spc="-35" dirty="0"/>
              <a:t> </a:t>
            </a:r>
            <a:r>
              <a:rPr sz="1400" dirty="0"/>
              <a:t>по</a:t>
            </a:r>
            <a:r>
              <a:rPr sz="1400" spc="-60" dirty="0"/>
              <a:t> </a:t>
            </a:r>
            <a:r>
              <a:rPr sz="1400" spc="-20" dirty="0"/>
              <a:t>национальному</a:t>
            </a:r>
            <a:r>
              <a:rPr sz="1400" spc="-45" dirty="0"/>
              <a:t> </a:t>
            </a:r>
            <a:r>
              <a:rPr sz="1400" spc="-10" dirty="0"/>
              <a:t>режиму</a:t>
            </a:r>
            <a:endParaRPr sz="1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164" y="1601244"/>
            <a:ext cx="11642102" cy="49933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2135" y="198120"/>
            <a:ext cx="780287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2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2500" spc="-65" dirty="0"/>
              <a:t>КАК</a:t>
            </a:r>
            <a:r>
              <a:rPr sz="2500" spc="-190" dirty="0"/>
              <a:t> </a:t>
            </a:r>
            <a:r>
              <a:rPr sz="2500" spc="-40" dirty="0"/>
              <a:t>ОПУБЛИКОВАТЬ</a:t>
            </a:r>
            <a:r>
              <a:rPr sz="2500" spc="-90" dirty="0"/>
              <a:t> </a:t>
            </a:r>
            <a:r>
              <a:rPr sz="2500" spc="-10" dirty="0"/>
              <a:t>ЗАКУПКУ</a:t>
            </a:r>
            <a:endParaRPr sz="2500"/>
          </a:p>
          <a:p>
            <a:pPr marL="12700" marR="5080">
              <a:lnSpc>
                <a:spcPts val="2900"/>
              </a:lnSpc>
            </a:pPr>
            <a:r>
              <a:rPr sz="1400" dirty="0"/>
              <a:t>Не</a:t>
            </a:r>
            <a:r>
              <a:rPr sz="1400" spc="100" dirty="0"/>
              <a:t> </a:t>
            </a:r>
            <a:r>
              <a:rPr sz="1400" dirty="0"/>
              <a:t>забываем</a:t>
            </a:r>
            <a:r>
              <a:rPr sz="1400" spc="95" dirty="0"/>
              <a:t> </a:t>
            </a:r>
            <a:r>
              <a:rPr sz="1400" dirty="0"/>
              <a:t>включить</a:t>
            </a:r>
            <a:r>
              <a:rPr sz="1400" spc="95" dirty="0"/>
              <a:t> </a:t>
            </a:r>
            <a:r>
              <a:rPr sz="1400" dirty="0"/>
              <a:t>кнопку</a:t>
            </a:r>
            <a:r>
              <a:rPr sz="1400" spc="95" dirty="0"/>
              <a:t> </a:t>
            </a:r>
            <a:r>
              <a:rPr sz="1400" dirty="0"/>
              <a:t>Указать</a:t>
            </a:r>
            <a:r>
              <a:rPr sz="1400" spc="105" dirty="0"/>
              <a:t> </a:t>
            </a:r>
            <a:r>
              <a:rPr sz="1400" dirty="0"/>
              <a:t>цену</a:t>
            </a:r>
            <a:r>
              <a:rPr sz="1400" spc="95" dirty="0"/>
              <a:t> </a:t>
            </a:r>
            <a:r>
              <a:rPr sz="1400" dirty="0"/>
              <a:t>за</a:t>
            </a:r>
            <a:r>
              <a:rPr sz="1400" spc="105" dirty="0"/>
              <a:t> </a:t>
            </a:r>
            <a:r>
              <a:rPr sz="1400" dirty="0"/>
              <a:t>каждую</a:t>
            </a:r>
            <a:r>
              <a:rPr sz="1400" spc="105" dirty="0"/>
              <a:t> </a:t>
            </a:r>
            <a:r>
              <a:rPr sz="1400" dirty="0"/>
              <a:t>позицию.</a:t>
            </a:r>
            <a:r>
              <a:rPr sz="1400" spc="100" dirty="0"/>
              <a:t> </a:t>
            </a:r>
            <a:r>
              <a:rPr sz="1400" dirty="0"/>
              <a:t>При</a:t>
            </a:r>
            <a:r>
              <a:rPr sz="1400" spc="105" dirty="0"/>
              <a:t> </a:t>
            </a:r>
            <a:r>
              <a:rPr sz="1400" dirty="0"/>
              <a:t>многолотовой</a:t>
            </a:r>
            <a:r>
              <a:rPr sz="1400" spc="95" dirty="0"/>
              <a:t> </a:t>
            </a:r>
            <a:r>
              <a:rPr sz="1400" dirty="0"/>
              <a:t>закупке</a:t>
            </a:r>
            <a:r>
              <a:rPr sz="1400" spc="105" dirty="0"/>
              <a:t> </a:t>
            </a:r>
            <a:r>
              <a:rPr sz="1400" spc="-10" dirty="0"/>
              <a:t>необходимо воспользоваться</a:t>
            </a:r>
            <a:r>
              <a:rPr sz="1400" spc="-65" dirty="0"/>
              <a:t> </a:t>
            </a:r>
            <a:r>
              <a:rPr sz="1400" spc="-10" dirty="0"/>
              <a:t>кнопкой</a:t>
            </a:r>
            <a:r>
              <a:rPr sz="1400" spc="-70" dirty="0"/>
              <a:t> </a:t>
            </a:r>
            <a:r>
              <a:rPr sz="1400" spc="-10" dirty="0"/>
              <a:t>Добавить</a:t>
            </a:r>
            <a:r>
              <a:rPr sz="1400" spc="-65" dirty="0"/>
              <a:t> </a:t>
            </a:r>
            <a:r>
              <a:rPr sz="1400" spc="-10" dirty="0"/>
              <a:t>позицию</a:t>
            </a:r>
            <a:r>
              <a:rPr sz="1400" spc="-70" dirty="0"/>
              <a:t> </a:t>
            </a:r>
            <a:r>
              <a:rPr sz="1400" dirty="0"/>
              <a:t>слева</a:t>
            </a:r>
            <a:r>
              <a:rPr sz="1400" spc="-60" dirty="0"/>
              <a:t> </a:t>
            </a:r>
            <a:r>
              <a:rPr sz="1400" dirty="0"/>
              <a:t>от</a:t>
            </a:r>
            <a:r>
              <a:rPr sz="1400" spc="-60" dirty="0"/>
              <a:t> </a:t>
            </a:r>
            <a:r>
              <a:rPr sz="1400" spc="-10" dirty="0"/>
              <a:t>кнопки</a:t>
            </a:r>
            <a:r>
              <a:rPr sz="1400" spc="-85" dirty="0"/>
              <a:t> </a:t>
            </a:r>
            <a:r>
              <a:rPr sz="1400" spc="-10" dirty="0"/>
              <a:t>Указать</a:t>
            </a:r>
            <a:r>
              <a:rPr sz="1400" spc="-60" dirty="0"/>
              <a:t> </a:t>
            </a:r>
            <a:r>
              <a:rPr sz="1400" dirty="0"/>
              <a:t>цену</a:t>
            </a:r>
            <a:r>
              <a:rPr sz="1400" spc="-60" dirty="0"/>
              <a:t> </a:t>
            </a:r>
            <a:r>
              <a:rPr sz="1400" dirty="0"/>
              <a:t>за</a:t>
            </a:r>
            <a:r>
              <a:rPr sz="1400" spc="-65" dirty="0"/>
              <a:t> </a:t>
            </a:r>
            <a:r>
              <a:rPr sz="1400" spc="-10" dirty="0"/>
              <a:t>каждую</a:t>
            </a:r>
            <a:r>
              <a:rPr sz="1400" spc="-50" dirty="0"/>
              <a:t> </a:t>
            </a:r>
            <a:r>
              <a:rPr sz="1400" spc="-10" dirty="0"/>
              <a:t>позицию</a:t>
            </a:r>
            <a:endParaRPr sz="1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35" y="1534667"/>
            <a:ext cx="11635157" cy="52281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399" y="140207"/>
            <a:ext cx="11497945" cy="6506845"/>
            <a:chOff x="533399" y="140207"/>
            <a:chExt cx="11497945" cy="6506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9256" y="140207"/>
              <a:ext cx="774192" cy="774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1266444"/>
              <a:ext cx="8383524" cy="49301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" y="931310"/>
              <a:ext cx="11497567" cy="571526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967" rIns="0" bIns="0" rtlCol="0">
            <a:spAutoFit/>
          </a:bodyPr>
          <a:lstStyle/>
          <a:p>
            <a:pPr marL="167005">
              <a:lnSpc>
                <a:spcPts val="2575"/>
              </a:lnSpc>
              <a:spcBef>
                <a:spcPts val="95"/>
              </a:spcBef>
            </a:pPr>
            <a:r>
              <a:rPr sz="1100" b="0" spc="-60" dirty="0">
                <a:latin typeface="Trebuchet MS"/>
                <a:cs typeface="Trebuchet MS"/>
              </a:rPr>
              <a:t>‘</a:t>
            </a:r>
            <a:r>
              <a:rPr sz="2200" spc="-60" dirty="0"/>
              <a:t>ЭЛЕКТРОННЫЙ</a:t>
            </a:r>
            <a:r>
              <a:rPr sz="2200" spc="-130" dirty="0"/>
              <a:t> </a:t>
            </a:r>
            <a:r>
              <a:rPr sz="2200" spc="-10" dirty="0"/>
              <a:t>МАГАЗИН</a:t>
            </a:r>
            <a:r>
              <a:rPr sz="2200" spc="-90" dirty="0"/>
              <a:t> </a:t>
            </a:r>
            <a:r>
              <a:rPr sz="2200" spc="-30" dirty="0"/>
              <a:t>БРЯНСКОЙ</a:t>
            </a:r>
            <a:r>
              <a:rPr sz="2200" spc="-75" dirty="0"/>
              <a:t> </a:t>
            </a:r>
            <a:r>
              <a:rPr sz="2200" spc="-10" dirty="0"/>
              <a:t>ОБЛАСТИ</a:t>
            </a:r>
            <a:endParaRPr sz="2200">
              <a:latin typeface="Trebuchet MS"/>
              <a:cs typeface="Trebuchet MS"/>
            </a:endParaRPr>
          </a:p>
          <a:p>
            <a:pPr marL="167005">
              <a:lnSpc>
                <a:spcPts val="2575"/>
              </a:lnSpc>
            </a:pPr>
            <a:r>
              <a:rPr sz="2200" spc="-175" dirty="0"/>
              <a:t>https://32-</a:t>
            </a:r>
            <a:r>
              <a:rPr sz="2200" spc="-170" dirty="0"/>
              <a:t>tender.rts-</a:t>
            </a:r>
            <a:r>
              <a:rPr sz="2200" spc="-60" dirty="0"/>
              <a:t>tender.ru/market/supplier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2135" y="198120"/>
            <a:ext cx="780287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091" y="159825"/>
            <a:ext cx="9406890" cy="1689735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764"/>
              </a:spcBef>
            </a:pPr>
            <a:r>
              <a:rPr sz="2500" spc="-65" dirty="0"/>
              <a:t>КАК</a:t>
            </a:r>
            <a:r>
              <a:rPr sz="2500" spc="-190" dirty="0"/>
              <a:t> </a:t>
            </a:r>
            <a:r>
              <a:rPr sz="2500" spc="-40" dirty="0"/>
              <a:t>ОПУБЛИКОВАТЬ</a:t>
            </a:r>
            <a:r>
              <a:rPr sz="2500" spc="-90" dirty="0"/>
              <a:t> </a:t>
            </a:r>
            <a:r>
              <a:rPr sz="2500" spc="-10" dirty="0"/>
              <a:t>ЗАКУПКУ</a:t>
            </a:r>
            <a:endParaRPr sz="2500"/>
          </a:p>
          <a:p>
            <a:pPr marL="12700" marR="5080" algn="just">
              <a:lnSpc>
                <a:spcPts val="2900"/>
              </a:lnSpc>
            </a:pPr>
            <a:r>
              <a:rPr sz="1400" dirty="0"/>
              <a:t>Чуть</a:t>
            </a:r>
            <a:r>
              <a:rPr sz="1400" spc="60" dirty="0"/>
              <a:t>  </a:t>
            </a:r>
            <a:r>
              <a:rPr sz="1400" dirty="0"/>
              <a:t>ниже</a:t>
            </a:r>
            <a:r>
              <a:rPr sz="1400" spc="70" dirty="0"/>
              <a:t>  </a:t>
            </a:r>
            <a:r>
              <a:rPr sz="1400" dirty="0"/>
              <a:t>Раздела</a:t>
            </a:r>
            <a:r>
              <a:rPr sz="1400" spc="55" dirty="0"/>
              <a:t>  </a:t>
            </a:r>
            <a:r>
              <a:rPr sz="1400" dirty="0"/>
              <a:t>Вид</a:t>
            </a:r>
            <a:r>
              <a:rPr sz="1400" spc="65" dirty="0"/>
              <a:t>  </a:t>
            </a:r>
            <a:r>
              <a:rPr sz="1400" dirty="0"/>
              <a:t>требований</a:t>
            </a:r>
            <a:r>
              <a:rPr sz="1400" spc="65" dirty="0"/>
              <a:t>  </a:t>
            </a:r>
            <a:r>
              <a:rPr sz="1400" dirty="0"/>
              <a:t>по</a:t>
            </a:r>
            <a:r>
              <a:rPr sz="1400" spc="65" dirty="0"/>
              <a:t>  </a:t>
            </a:r>
            <a:r>
              <a:rPr sz="1400" dirty="0"/>
              <a:t>национальному</a:t>
            </a:r>
            <a:r>
              <a:rPr sz="1400" spc="70" dirty="0"/>
              <a:t>  </a:t>
            </a:r>
            <a:r>
              <a:rPr sz="1400" dirty="0"/>
              <a:t>режиму</a:t>
            </a:r>
            <a:r>
              <a:rPr sz="1400" spc="70" dirty="0"/>
              <a:t>  </a:t>
            </a:r>
            <a:r>
              <a:rPr sz="1400" dirty="0"/>
              <a:t>находится</a:t>
            </a:r>
            <a:r>
              <a:rPr sz="1400" spc="65" dirty="0"/>
              <a:t>  </a:t>
            </a:r>
            <a:r>
              <a:rPr sz="1400" dirty="0"/>
              <a:t>раздел</a:t>
            </a:r>
            <a:r>
              <a:rPr sz="1400" spc="65" dirty="0"/>
              <a:t>  </a:t>
            </a:r>
            <a:r>
              <a:rPr sz="1400" spc="-10" dirty="0"/>
              <a:t>Дополнительные </a:t>
            </a:r>
            <a:r>
              <a:rPr sz="1400" dirty="0"/>
              <a:t>параметры,</a:t>
            </a:r>
            <a:r>
              <a:rPr sz="1400" spc="200" dirty="0"/>
              <a:t> </a:t>
            </a:r>
            <a:r>
              <a:rPr sz="1400" dirty="0"/>
              <a:t>при</a:t>
            </a:r>
            <a:r>
              <a:rPr sz="1400" spc="210" dirty="0"/>
              <a:t> </a:t>
            </a:r>
            <a:r>
              <a:rPr sz="1400" dirty="0"/>
              <a:t>нажатии</a:t>
            </a:r>
            <a:r>
              <a:rPr sz="1400" spc="204" dirty="0"/>
              <a:t> </a:t>
            </a:r>
            <a:r>
              <a:rPr sz="1400" dirty="0"/>
              <a:t>на</a:t>
            </a:r>
            <a:r>
              <a:rPr sz="1400" spc="204" dirty="0"/>
              <a:t> </a:t>
            </a:r>
            <a:r>
              <a:rPr sz="1400" dirty="0"/>
              <a:t>«+»</a:t>
            </a:r>
            <a:r>
              <a:rPr sz="1400" spc="225" dirty="0"/>
              <a:t> </a:t>
            </a:r>
            <a:r>
              <a:rPr sz="1400" dirty="0"/>
              <a:t>справа</a:t>
            </a:r>
            <a:r>
              <a:rPr sz="1400" spc="195" dirty="0"/>
              <a:t> </a:t>
            </a:r>
            <a:r>
              <a:rPr sz="1400" dirty="0"/>
              <a:t>он</a:t>
            </a:r>
            <a:r>
              <a:rPr sz="1400" spc="204" dirty="0"/>
              <a:t> </a:t>
            </a:r>
            <a:r>
              <a:rPr sz="1400" dirty="0"/>
              <a:t>открывается</a:t>
            </a:r>
            <a:r>
              <a:rPr sz="1400" spc="215" dirty="0"/>
              <a:t> </a:t>
            </a:r>
            <a:r>
              <a:rPr sz="1400" dirty="0"/>
              <a:t>и</a:t>
            </a:r>
            <a:r>
              <a:rPr sz="1400" spc="204" dirty="0"/>
              <a:t> </a:t>
            </a:r>
            <a:r>
              <a:rPr sz="1400" dirty="0"/>
              <a:t>также</a:t>
            </a:r>
            <a:r>
              <a:rPr sz="1400" spc="204" dirty="0"/>
              <a:t> </a:t>
            </a:r>
            <a:r>
              <a:rPr sz="1400" dirty="0"/>
              <a:t>заполняется</a:t>
            </a:r>
            <a:r>
              <a:rPr sz="1400" spc="210" dirty="0"/>
              <a:t> </a:t>
            </a:r>
            <a:r>
              <a:rPr sz="1400" dirty="0"/>
              <a:t>пошагово:</a:t>
            </a:r>
            <a:r>
              <a:rPr sz="1400" spc="200" dirty="0"/>
              <a:t> </a:t>
            </a:r>
            <a:r>
              <a:rPr sz="1400" dirty="0"/>
              <a:t>ОКПД,</a:t>
            </a:r>
            <a:r>
              <a:rPr sz="1400" spc="210" dirty="0"/>
              <a:t> </a:t>
            </a:r>
            <a:r>
              <a:rPr sz="1400" spc="-10" dirty="0"/>
              <a:t>ОКВЭД, </a:t>
            </a:r>
            <a:r>
              <a:rPr sz="1400" dirty="0"/>
              <a:t>Марка,</a:t>
            </a:r>
            <a:r>
              <a:rPr sz="1400" spc="-60" dirty="0"/>
              <a:t> </a:t>
            </a:r>
            <a:r>
              <a:rPr sz="1400" dirty="0"/>
              <a:t>ГОСТ</a:t>
            </a:r>
            <a:r>
              <a:rPr sz="1400" spc="-60" dirty="0"/>
              <a:t> </a:t>
            </a:r>
            <a:r>
              <a:rPr sz="1400" dirty="0"/>
              <a:t>и</a:t>
            </a:r>
            <a:r>
              <a:rPr sz="1400" spc="-75" dirty="0"/>
              <a:t> </a:t>
            </a:r>
            <a:r>
              <a:rPr sz="1400" spc="-10" dirty="0"/>
              <a:t>другие</a:t>
            </a:r>
            <a:r>
              <a:rPr sz="1400" spc="-55" dirty="0"/>
              <a:t> </a:t>
            </a:r>
            <a:r>
              <a:rPr sz="1400" spc="-10" dirty="0"/>
              <a:t>параметры,</a:t>
            </a:r>
            <a:r>
              <a:rPr sz="1400" spc="-25" dirty="0"/>
              <a:t> </a:t>
            </a:r>
            <a:r>
              <a:rPr sz="1400" dirty="0"/>
              <a:t>если</a:t>
            </a:r>
            <a:r>
              <a:rPr sz="1400" spc="-75" dirty="0"/>
              <a:t> </a:t>
            </a:r>
            <a:r>
              <a:rPr sz="1400" dirty="0"/>
              <a:t>они</a:t>
            </a:r>
            <a:r>
              <a:rPr sz="1400" spc="-70" dirty="0"/>
              <a:t> </a:t>
            </a:r>
            <a:r>
              <a:rPr sz="1400" spc="-10" dirty="0"/>
              <a:t>необходимы</a:t>
            </a:r>
            <a:endParaRPr sz="1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84595"/>
            <a:ext cx="12175236" cy="48734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20" y="257937"/>
            <a:ext cx="493966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25" dirty="0">
                <a:solidFill>
                  <a:srgbClr val="F04742"/>
                </a:solidFill>
                <a:latin typeface="Trebuchet MS"/>
                <a:cs typeface="Trebuchet MS"/>
              </a:rPr>
              <a:t>Дополнительные</a:t>
            </a:r>
            <a:r>
              <a:rPr sz="2900" b="1" spc="-25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F04742"/>
                </a:solidFill>
                <a:latin typeface="Trebuchet MS"/>
                <a:cs typeface="Trebuchet MS"/>
              </a:rPr>
              <a:t>параметры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120" y="702945"/>
            <a:ext cx="9566275" cy="890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5"/>
              </a:spcBef>
            </a:pP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2000" spc="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04742"/>
                </a:solidFill>
                <a:latin typeface="Trebuchet MS"/>
                <a:cs typeface="Trebuchet MS"/>
              </a:rPr>
              <a:t>разделе</a:t>
            </a:r>
            <a:r>
              <a:rPr sz="2000" spc="-11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04742"/>
                </a:solidFill>
                <a:latin typeface="Trebuchet MS"/>
                <a:cs typeface="Trebuchet MS"/>
              </a:rPr>
              <a:t>также</a:t>
            </a:r>
            <a:r>
              <a:rPr sz="2000" spc="-1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для</a:t>
            </a:r>
            <a:r>
              <a:rPr sz="2000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04742"/>
                </a:solidFill>
                <a:latin typeface="Trebuchet MS"/>
                <a:cs typeface="Trebuchet MS"/>
              </a:rPr>
              <a:t>заполнения</a:t>
            </a:r>
            <a:r>
              <a:rPr sz="2000" spc="-1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есть</a:t>
            </a:r>
            <a:r>
              <a:rPr sz="2000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регион</a:t>
            </a:r>
            <a:r>
              <a:rPr sz="2000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2000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04742"/>
                </a:solidFill>
                <a:latin typeface="Trebuchet MS"/>
                <a:cs typeface="Trebuchet MS"/>
              </a:rPr>
              <a:t>адрес</a:t>
            </a:r>
            <a:r>
              <a:rPr sz="2000" spc="-1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04742"/>
                </a:solidFill>
                <a:latin typeface="Trebuchet MS"/>
                <a:cs typeface="Trebuchet MS"/>
              </a:rPr>
              <a:t>поставки,</a:t>
            </a:r>
            <a:r>
              <a:rPr sz="2000" spc="-1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F04742"/>
                </a:solidFill>
                <a:latin typeface="Trebuchet MS"/>
                <a:cs typeface="Trebuchet MS"/>
              </a:rPr>
              <a:t>оплата,</a:t>
            </a:r>
            <a:r>
              <a:rPr sz="2000" spc="-1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04742"/>
                </a:solidFill>
                <a:latin typeface="Trebuchet MS"/>
                <a:cs typeface="Trebuchet MS"/>
              </a:rPr>
              <a:t>дата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ts val="2210"/>
              </a:lnSpc>
              <a:spcBef>
                <a:spcPts val="125"/>
              </a:spcBef>
            </a:pP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начала</a:t>
            </a:r>
            <a:r>
              <a:rPr sz="2000" spc="-1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20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окончания</a:t>
            </a:r>
            <a:r>
              <a:rPr sz="2000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подачи</a:t>
            </a:r>
            <a:r>
              <a:rPr sz="2000" spc="-9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04742"/>
                </a:solidFill>
                <a:latin typeface="Trebuchet MS"/>
                <a:cs typeface="Trebuchet MS"/>
              </a:rPr>
              <a:t>предложений,</a:t>
            </a:r>
            <a:r>
              <a:rPr sz="2000" spc="-9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плановая</a:t>
            </a:r>
            <a:r>
              <a:rPr sz="2000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04742"/>
                </a:solidFill>
                <a:latin typeface="Trebuchet MS"/>
                <a:cs typeface="Trebuchet MS"/>
              </a:rPr>
              <a:t>дата</a:t>
            </a:r>
            <a:r>
              <a:rPr sz="2000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заключения</a:t>
            </a:r>
            <a:r>
              <a:rPr sz="2000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договора</a:t>
            </a:r>
            <a:r>
              <a:rPr sz="2000" spc="-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04742"/>
                </a:solidFill>
                <a:latin typeface="Trebuchet MS"/>
                <a:cs typeface="Trebuchet MS"/>
              </a:rPr>
              <a:t>и </a:t>
            </a:r>
            <a:r>
              <a:rPr sz="2000" spc="-10" dirty="0">
                <a:solidFill>
                  <a:srgbClr val="F04742"/>
                </a:solidFill>
                <a:latin typeface="Trebuchet MS"/>
                <a:cs typeface="Trebuchet MS"/>
              </a:rPr>
              <a:t>Автоматическое</a:t>
            </a:r>
            <a:r>
              <a:rPr sz="2000" spc="-1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04742"/>
                </a:solidFill>
                <a:latin typeface="Trebuchet MS"/>
                <a:cs typeface="Trebuchet MS"/>
              </a:rPr>
              <a:t>приглашение</a:t>
            </a:r>
            <a:r>
              <a:rPr sz="2000" spc="-1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04742"/>
                </a:solidFill>
                <a:latin typeface="Trebuchet MS"/>
                <a:cs typeface="Trebuchet MS"/>
              </a:rPr>
              <a:t>участников</a:t>
            </a:r>
            <a:r>
              <a:rPr sz="2000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2000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04742"/>
                </a:solidFill>
                <a:latin typeface="Trebuchet MS"/>
                <a:cs typeface="Trebuchet MS"/>
              </a:rPr>
              <a:t>закупку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1830322"/>
            <a:ext cx="10126980" cy="49956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800" y="156971"/>
            <a:ext cx="786383" cy="7741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3352" y="228701"/>
            <a:ext cx="955421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700"/>
              </a:lnSpc>
              <a:spcBef>
                <a:spcPts val="100"/>
              </a:spcBef>
            </a:pP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Дата</a:t>
            </a:r>
            <a:r>
              <a:rPr sz="1400" spc="-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окончания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предложений</a:t>
            </a:r>
            <a:r>
              <a:rPr sz="1400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по</a:t>
            </a:r>
            <a:r>
              <a:rPr sz="1400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заказу</a:t>
            </a:r>
            <a:r>
              <a:rPr sz="1400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выставляется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автоматически,</a:t>
            </a:r>
            <a:r>
              <a:rPr sz="1400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но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редактируется</a:t>
            </a:r>
            <a:r>
              <a:rPr sz="1400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нажатием</a:t>
            </a:r>
            <a:r>
              <a:rPr sz="1400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стрелочки</a:t>
            </a:r>
            <a:r>
              <a:rPr sz="1400" spc="-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04742"/>
                </a:solidFill>
                <a:latin typeface="Trebuchet MS"/>
                <a:cs typeface="Trebuchet MS"/>
              </a:rPr>
              <a:t>вниз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слева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есть</a:t>
            </a:r>
            <a:r>
              <a:rPr sz="1400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возможность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поставить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галочку</a:t>
            </a:r>
            <a:r>
              <a:rPr sz="1400" spc="-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1400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СРОЧНЫЙ</a:t>
            </a:r>
            <a:r>
              <a:rPr sz="1400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ЗАКАЗ</a:t>
            </a:r>
            <a:r>
              <a:rPr sz="1400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(прием</a:t>
            </a:r>
            <a:r>
              <a:rPr sz="1400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предложений</a:t>
            </a:r>
            <a:r>
              <a:rPr sz="1400" spc="-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400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течение</a:t>
            </a:r>
            <a:r>
              <a:rPr sz="1400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суток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с</a:t>
            </a:r>
            <a:r>
              <a:rPr sz="1400" spc="-20" dirty="0">
                <a:solidFill>
                  <a:srgbClr val="F04742"/>
                </a:solidFill>
                <a:latin typeface="Trebuchet MS"/>
                <a:cs typeface="Trebuchet MS"/>
              </a:rPr>
              <a:t> даты</a:t>
            </a:r>
            <a:endParaRPr sz="1400">
              <a:latin typeface="Trebuchet MS"/>
              <a:cs typeface="Trebuchet MS"/>
            </a:endParaRPr>
          </a:p>
          <a:p>
            <a:pPr marL="12700" marR="151130">
              <a:lnSpc>
                <a:spcPts val="2210"/>
              </a:lnSpc>
              <a:spcBef>
                <a:spcPts val="85"/>
              </a:spcBef>
            </a:pP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публикации</a:t>
            </a:r>
            <a:r>
              <a:rPr sz="1400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закупки).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Плановая</a:t>
            </a:r>
            <a:r>
              <a:rPr sz="1400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дата</a:t>
            </a:r>
            <a:r>
              <a:rPr sz="1400" spc="-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заключения</a:t>
            </a:r>
            <a:r>
              <a:rPr sz="1400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договора</a:t>
            </a:r>
            <a:r>
              <a:rPr sz="1400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проставляется</a:t>
            </a:r>
            <a:r>
              <a:rPr sz="1400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автоматически,</a:t>
            </a:r>
            <a:r>
              <a:rPr sz="1400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но</a:t>
            </a:r>
            <a:r>
              <a:rPr sz="1400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также</a:t>
            </a:r>
            <a:r>
              <a:rPr sz="1400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04742"/>
                </a:solidFill>
                <a:latin typeface="Trebuchet MS"/>
                <a:cs typeface="Trebuchet MS"/>
              </a:rPr>
              <a:t>ее</a:t>
            </a:r>
            <a:r>
              <a:rPr sz="1400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04742"/>
                </a:solidFill>
                <a:latin typeface="Trebuchet MS"/>
                <a:cs typeface="Trebuchet MS"/>
              </a:rPr>
              <a:t>возможно скорректировать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65502"/>
            <a:ext cx="12192000" cy="54924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8120"/>
            <a:ext cx="12087225" cy="6659880"/>
            <a:chOff x="0" y="198120"/>
            <a:chExt cx="12087225" cy="6659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2135" y="198120"/>
              <a:ext cx="780287" cy="7757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3835"/>
              <a:ext cx="12086844" cy="58841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745" rIns="0" bIns="0" rtlCol="0">
            <a:spAutoFit/>
          </a:bodyPr>
          <a:lstStyle/>
          <a:p>
            <a:pPr marL="205104" marR="5080">
              <a:lnSpc>
                <a:spcPts val="2200"/>
              </a:lnSpc>
              <a:spcBef>
                <a:spcPts val="340"/>
              </a:spcBef>
            </a:pPr>
            <a:r>
              <a:rPr sz="2000" b="0" dirty="0">
                <a:latin typeface="Trebuchet MS"/>
                <a:cs typeface="Trebuchet MS"/>
              </a:rPr>
              <a:t>После</a:t>
            </a:r>
            <a:r>
              <a:rPr sz="2000" b="0" spc="-65" dirty="0">
                <a:latin typeface="Trebuchet MS"/>
                <a:cs typeface="Trebuchet MS"/>
              </a:rPr>
              <a:t> </a:t>
            </a:r>
            <a:r>
              <a:rPr sz="2000" b="0" spc="-25" dirty="0">
                <a:latin typeface="Trebuchet MS"/>
                <a:cs typeface="Trebuchet MS"/>
              </a:rPr>
              <a:t>нажатия</a:t>
            </a:r>
            <a:r>
              <a:rPr sz="2000" b="0" spc="-10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кнопки</a:t>
            </a:r>
            <a:r>
              <a:rPr sz="2000" b="0" spc="-85" dirty="0">
                <a:latin typeface="Trebuchet MS"/>
                <a:cs typeface="Trebuchet MS"/>
              </a:rPr>
              <a:t> </a:t>
            </a:r>
            <a:r>
              <a:rPr sz="2000" b="0" spc="-25" dirty="0">
                <a:latin typeface="Trebuchet MS"/>
                <a:cs typeface="Trebuchet MS"/>
              </a:rPr>
              <a:t>Разместить</a:t>
            </a:r>
            <a:r>
              <a:rPr sz="2000" b="0" spc="-6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заказ</a:t>
            </a:r>
            <a:r>
              <a:rPr sz="2000" b="0" spc="-2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закупка</a:t>
            </a:r>
            <a:r>
              <a:rPr sz="2000" b="0" spc="-90" dirty="0">
                <a:latin typeface="Trebuchet MS"/>
                <a:cs typeface="Trebuchet MS"/>
              </a:rPr>
              <a:t> </a:t>
            </a:r>
            <a:r>
              <a:rPr sz="2000" b="0" spc="-20" dirty="0">
                <a:latin typeface="Trebuchet MS"/>
                <a:cs typeface="Trebuchet MS"/>
              </a:rPr>
              <a:t>будет</a:t>
            </a:r>
            <a:r>
              <a:rPr sz="2000" b="0" spc="-7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опубликована</a:t>
            </a:r>
            <a:r>
              <a:rPr sz="2000" b="0" spc="-10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и</a:t>
            </a:r>
            <a:r>
              <a:rPr sz="2000" b="0" spc="-50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перейдет </a:t>
            </a:r>
            <a:r>
              <a:rPr sz="2000" b="0" dirty="0">
                <a:latin typeface="Trebuchet MS"/>
                <a:cs typeface="Trebuchet MS"/>
              </a:rPr>
              <a:t>в</a:t>
            </a:r>
            <a:r>
              <a:rPr sz="2000" b="0" spc="4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Разделе</a:t>
            </a:r>
            <a:r>
              <a:rPr sz="2000" b="0" spc="-6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Мои</a:t>
            </a:r>
            <a:r>
              <a:rPr sz="2000" b="0" spc="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заказы</a:t>
            </a:r>
            <a:r>
              <a:rPr sz="2000" b="0" spc="-55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на</a:t>
            </a:r>
            <a:r>
              <a:rPr sz="2000" b="0" spc="-45" dirty="0">
                <a:latin typeface="Trebuchet MS"/>
                <a:cs typeface="Trebuchet MS"/>
              </a:rPr>
              <a:t> </a:t>
            </a:r>
            <a:r>
              <a:rPr sz="2000" b="0" spc="-40" dirty="0">
                <a:latin typeface="Trebuchet MS"/>
                <a:cs typeface="Trebuchet MS"/>
              </a:rPr>
              <a:t>статус</a:t>
            </a:r>
            <a:r>
              <a:rPr sz="2000" b="0" spc="-80" dirty="0">
                <a:latin typeface="Trebuchet MS"/>
                <a:cs typeface="Trebuchet MS"/>
              </a:rPr>
              <a:t> </a:t>
            </a:r>
            <a:r>
              <a:rPr sz="2000" b="0" dirty="0">
                <a:latin typeface="Trebuchet MS"/>
                <a:cs typeface="Trebuchet MS"/>
              </a:rPr>
              <a:t>Прием</a:t>
            </a:r>
            <a:r>
              <a:rPr sz="2000" b="0" spc="-60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предложений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5288" y="198120"/>
            <a:ext cx="786383" cy="7757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1892" y="335102"/>
            <a:ext cx="101612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Есть</a:t>
            </a:r>
            <a:r>
              <a:rPr sz="1200" b="1" spc="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дополнительные</a:t>
            </a:r>
            <a:r>
              <a:rPr sz="1200" b="1" spc="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функции</a:t>
            </a:r>
            <a:r>
              <a:rPr sz="1200" b="1" spc="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у</a:t>
            </a:r>
            <a:r>
              <a:rPr sz="1200" b="1" spc="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Закупки</a:t>
            </a:r>
            <a:r>
              <a:rPr sz="1200" b="1" spc="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200" b="1" spc="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статусе</a:t>
            </a:r>
            <a:r>
              <a:rPr sz="1200" b="1" spc="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Прием</a:t>
            </a:r>
            <a:r>
              <a:rPr sz="1200" b="1" spc="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предложений:</a:t>
            </a:r>
            <a:r>
              <a:rPr sz="1200" b="1" spc="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 err="1" smtClean="0">
                <a:solidFill>
                  <a:srgbClr val="F04742"/>
                </a:solidFill>
                <a:latin typeface="Trebuchet MS"/>
                <a:cs typeface="Trebuchet MS"/>
              </a:rPr>
              <a:t>Создать</a:t>
            </a:r>
            <a:r>
              <a:rPr sz="1200" b="1" spc="25" dirty="0" smtClean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копию,</a:t>
            </a:r>
            <a:r>
              <a:rPr sz="1200" b="1" spc="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Редактировать</a:t>
            </a:r>
            <a:r>
              <a:rPr sz="1200" b="1" spc="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или</a:t>
            </a:r>
            <a:r>
              <a:rPr sz="1200" b="1" spc="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Отменить</a:t>
            </a:r>
            <a:r>
              <a:rPr sz="1200" b="1" spc="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заказ.</a:t>
            </a:r>
            <a:r>
              <a:rPr sz="1200" b="1" spc="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При</a:t>
            </a:r>
            <a:r>
              <a:rPr sz="1200" b="1" spc="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отмене</a:t>
            </a:r>
            <a:r>
              <a:rPr sz="1200" b="1" spc="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заказа</a:t>
            </a:r>
            <a:r>
              <a:rPr sz="1200" b="1" spc="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закупка</a:t>
            </a:r>
            <a:r>
              <a:rPr sz="1200" b="1" spc="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переходит</a:t>
            </a:r>
            <a:r>
              <a:rPr sz="1200" b="1" spc="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200" b="1" spc="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статус</a:t>
            </a:r>
            <a:r>
              <a:rPr sz="1200" b="1" spc="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Завершена</a:t>
            </a:r>
            <a:r>
              <a:rPr sz="1200" b="1" spc="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без</a:t>
            </a:r>
            <a:r>
              <a:rPr sz="1200" b="1" spc="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договора.</a:t>
            </a:r>
            <a:r>
              <a:rPr sz="1200" b="1" spc="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Также</a:t>
            </a:r>
            <a:r>
              <a:rPr sz="1200" b="1" spc="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F04742"/>
                </a:solidFill>
                <a:latin typeface="Trebuchet MS"/>
                <a:cs typeface="Trebuchet MS"/>
              </a:rPr>
              <a:t>в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статус</a:t>
            </a:r>
            <a:r>
              <a:rPr sz="1200" b="1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Завершена</a:t>
            </a:r>
            <a:r>
              <a:rPr sz="12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без</a:t>
            </a:r>
            <a:r>
              <a:rPr sz="12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договора</a:t>
            </a:r>
            <a:r>
              <a:rPr sz="1200" b="1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закупка</a:t>
            </a:r>
            <a:r>
              <a:rPr sz="1200" b="1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переходит,</a:t>
            </a:r>
            <a:r>
              <a:rPr sz="1200" b="1" spc="-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если</a:t>
            </a:r>
            <a:r>
              <a:rPr sz="1200" b="1" spc="-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поданных</a:t>
            </a:r>
            <a:r>
              <a:rPr sz="12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заявок</a:t>
            </a:r>
            <a:r>
              <a:rPr sz="1200" b="1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12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нее</a:t>
            </a:r>
            <a:r>
              <a:rPr sz="1200" b="1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не</a:t>
            </a:r>
            <a:r>
              <a:rPr sz="12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было</a:t>
            </a:r>
            <a:r>
              <a:rPr sz="1200" b="1" spc="-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или</a:t>
            </a:r>
            <a:r>
              <a:rPr sz="12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они</a:t>
            </a:r>
            <a:r>
              <a:rPr sz="12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были</a:t>
            </a:r>
            <a:r>
              <a:rPr sz="1200" b="1" spc="-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04742"/>
                </a:solidFill>
                <a:latin typeface="Trebuchet MS"/>
                <a:cs typeface="Trebuchet MS"/>
              </a:rPr>
              <a:t>все</a:t>
            </a:r>
            <a:r>
              <a:rPr sz="1200" b="1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04742"/>
                </a:solidFill>
                <a:latin typeface="Trebuchet MS"/>
                <a:cs typeface="Trebuchet MS"/>
              </a:rPr>
              <a:t>отклонены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12192000" cy="55085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52400"/>
            <a:ext cx="786452" cy="77425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06120" y="257937"/>
            <a:ext cx="10057080" cy="2923877"/>
          </a:xfrm>
        </p:spPr>
        <p:txBody>
          <a:bodyPr/>
          <a:lstStyle/>
          <a:p>
            <a:pPr algn="l"/>
            <a:r>
              <a:rPr lang="ru-RU" sz="1400" dirty="0"/>
              <a:t>НЕСОСТОЯВШИЕСЯ </a:t>
            </a:r>
            <a:r>
              <a:rPr lang="ru-RU" sz="1400" dirty="0" smtClean="0"/>
              <a:t>ЗАКУПКИ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Закупка признаётся несостоявшейся, если не поступили заявки или все заявки отклонены. В этом случае публикуется вторая заявка, связанная с первой. Если и вторая заявка не состоялась — заказчик вправе опубликовать в разделе «Договоры» договор, заключённый вне электронного </a:t>
            </a:r>
            <a:r>
              <a:rPr lang="ru-RU" sz="1400" dirty="0" smtClean="0"/>
              <a:t>магазина.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Если закупка опубликована в первый раз и не состоялась, она переходит в статус «Заказ завершен без договора».  В случае, если заявки были отклонены, протокол с указанием причин отклонения находится в разделе Протокол. Если заявок не было, протокол отсутствует.</a:t>
            </a:r>
            <a:br>
              <a:rPr lang="ru-RU" sz="14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3" y="2315230"/>
            <a:ext cx="11430000" cy="45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78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152400"/>
            <a:ext cx="786452" cy="77425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" y="305531"/>
            <a:ext cx="9829800" cy="73866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заказа без договора необходимо внутри закупки нажать на кнопку Действия и Опубликовать заказ повторно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74982"/>
            <a:ext cx="11963400" cy="54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76200"/>
            <a:ext cx="786452" cy="7742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6120" y="257937"/>
            <a:ext cx="9523680" cy="1231106"/>
          </a:xfrm>
        </p:spPr>
        <p:txBody>
          <a:bodyPr/>
          <a:lstStyle/>
          <a:p>
            <a:r>
              <a:rPr lang="ru-RU" sz="2000" dirty="0" smtClean="0"/>
              <a:t>После публикации повторной закупки необходимо вернуться в первую закупку и по кнопке Действия выбрать «Связать с существующим заказом», написать в окне Номер повторно опубликованной закупки и нажать на кнопку «Связать»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92000" cy="56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1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290" y="237938"/>
            <a:ext cx="786452" cy="77425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6120" y="257937"/>
            <a:ext cx="9904680" cy="1231106"/>
          </a:xfrm>
        </p:spPr>
        <p:txBody>
          <a:bodyPr/>
          <a:lstStyle/>
          <a:p>
            <a:r>
              <a:rPr lang="ru-RU" sz="2000" dirty="0" smtClean="0"/>
              <a:t>Если вторая закупка признана несостоявшейся, то у заказчика есть возможность заключения договора вне электронного магазина.</a:t>
            </a:r>
            <a:br>
              <a:rPr lang="ru-RU" sz="2000" dirty="0" smtClean="0"/>
            </a:br>
            <a:r>
              <a:rPr lang="ru-RU" sz="2000" dirty="0" smtClean="0"/>
              <a:t>Для этого необходимо перейти во вкладку Договоры и нажать на кнопку «Добавить договор»</a:t>
            </a: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10363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91" y="67767"/>
            <a:ext cx="9751923" cy="738664"/>
          </a:xfrm>
        </p:spPr>
        <p:txBody>
          <a:bodyPr/>
          <a:lstStyle/>
          <a:p>
            <a:r>
              <a:rPr lang="ru-RU" sz="2400" dirty="0" smtClean="0"/>
              <a:t>Открывается поле для добавления нового договора и заполняются все поля помеченные звездочкой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67767"/>
            <a:ext cx="786452" cy="774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861360"/>
            <a:ext cx="12192000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9256" y="140207"/>
            <a:ext cx="774192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967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Витрина</a:t>
            </a:r>
            <a:r>
              <a:rPr sz="2200" spc="-30" dirty="0"/>
              <a:t> </a:t>
            </a:r>
            <a:r>
              <a:rPr sz="2200" dirty="0"/>
              <a:t>УФСИН</a:t>
            </a:r>
            <a:r>
              <a:rPr sz="2200" spc="-50" dirty="0"/>
              <a:t> </a:t>
            </a:r>
            <a:r>
              <a:rPr sz="2200" dirty="0"/>
              <a:t>(закупки</a:t>
            </a:r>
            <a:r>
              <a:rPr sz="2200" spc="-35" dirty="0"/>
              <a:t> </a:t>
            </a:r>
            <a:r>
              <a:rPr sz="2200" dirty="0"/>
              <a:t>по</a:t>
            </a:r>
            <a:r>
              <a:rPr sz="2200" spc="-55" dirty="0"/>
              <a:t> </a:t>
            </a:r>
            <a:r>
              <a:rPr sz="2200" dirty="0"/>
              <a:t>пп.</a:t>
            </a:r>
            <a:r>
              <a:rPr sz="2200" spc="-40" dirty="0"/>
              <a:t> </a:t>
            </a:r>
            <a:r>
              <a:rPr sz="2200" dirty="0"/>
              <a:t>4,5</a:t>
            </a:r>
            <a:r>
              <a:rPr sz="2200" spc="-50" dirty="0"/>
              <a:t> </a:t>
            </a:r>
            <a:r>
              <a:rPr sz="2200" dirty="0"/>
              <a:t>или</a:t>
            </a:r>
            <a:r>
              <a:rPr sz="2200" spc="-45" dirty="0"/>
              <a:t> </a:t>
            </a:r>
            <a:r>
              <a:rPr sz="2200" dirty="0"/>
              <a:t>п.</a:t>
            </a:r>
            <a:r>
              <a:rPr sz="2200" spc="-50" dirty="0"/>
              <a:t> </a:t>
            </a:r>
            <a:r>
              <a:rPr sz="2200" dirty="0"/>
              <a:t>11</a:t>
            </a:r>
            <a:r>
              <a:rPr sz="2200" spc="-55" dirty="0"/>
              <a:t> </a:t>
            </a:r>
            <a:r>
              <a:rPr sz="2200" spc="-10" dirty="0"/>
              <a:t>ст.93)</a:t>
            </a:r>
            <a:endParaRPr sz="2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1219122"/>
            <a:ext cx="11037465" cy="52744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9568" y="140207"/>
            <a:ext cx="786383" cy="7741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7827" y="424942"/>
            <a:ext cx="9466580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95"/>
              </a:spcBef>
            </a:pPr>
            <a:r>
              <a:rPr sz="1600" b="1" spc="-40" dirty="0">
                <a:solidFill>
                  <a:srgbClr val="F04742"/>
                </a:solidFill>
                <a:latin typeface="Trebuchet MS"/>
                <a:cs typeface="Trebuchet MS"/>
              </a:rPr>
              <a:t>ЧТО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F04742"/>
                </a:solidFill>
                <a:latin typeface="Trebuchet MS"/>
                <a:cs typeface="Trebuchet MS"/>
              </a:rPr>
              <a:t>ВИДИТ</a:t>
            </a:r>
            <a:r>
              <a:rPr sz="1600" b="1" spc="-10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ПОСТАВЩИК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1700"/>
              </a:lnSpc>
              <a:spcBef>
                <a:spcPts val="180"/>
              </a:spcBef>
            </a:pPr>
            <a:r>
              <a:rPr sz="1600" b="1" spc="-60" dirty="0">
                <a:solidFill>
                  <a:srgbClr val="F04742"/>
                </a:solidFill>
                <a:latin typeface="Trebuchet MS"/>
                <a:cs typeface="Trebuchet MS"/>
              </a:rPr>
              <a:t>Поставщик</a:t>
            </a:r>
            <a:r>
              <a:rPr sz="1600" b="1" spc="-1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600" b="1" spc="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55" dirty="0">
                <a:solidFill>
                  <a:srgbClr val="F04742"/>
                </a:solidFill>
                <a:latin typeface="Trebuchet MS"/>
                <a:cs typeface="Trebuchet MS"/>
              </a:rPr>
              <a:t>Разделе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F04742"/>
                </a:solidFill>
                <a:latin typeface="Trebuchet MS"/>
                <a:cs typeface="Trebuchet MS"/>
              </a:rPr>
              <a:t>Заказы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55" dirty="0">
                <a:solidFill>
                  <a:srgbClr val="F04742"/>
                </a:solidFill>
                <a:latin typeface="Trebuchet MS"/>
                <a:cs typeface="Trebuchet MS"/>
              </a:rPr>
              <a:t>Подразделе</a:t>
            </a:r>
            <a:r>
              <a:rPr sz="1600" b="1" spc="-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F04742"/>
                </a:solidFill>
                <a:latin typeface="Trebuchet MS"/>
                <a:cs typeface="Trebuchet MS"/>
              </a:rPr>
              <a:t>Поиск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заказов</a:t>
            </a:r>
            <a:r>
              <a:rPr sz="1600" b="1" spc="-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90" dirty="0">
                <a:solidFill>
                  <a:srgbClr val="F04742"/>
                </a:solidFill>
                <a:latin typeface="Trebuchet MS"/>
                <a:cs typeface="Trebuchet MS"/>
              </a:rPr>
              <a:t>может</a:t>
            </a:r>
            <a:r>
              <a:rPr sz="1600" b="1" spc="-1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найти</a:t>
            </a:r>
            <a:r>
              <a:rPr sz="1600" b="1" spc="-1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F04742"/>
                </a:solidFill>
                <a:latin typeface="Trebuchet MS"/>
                <a:cs typeface="Trebuchet MS"/>
              </a:rPr>
              <a:t>вашу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закупку,</a:t>
            </a:r>
            <a:r>
              <a:rPr sz="1600" b="1" spc="-9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нажать</a:t>
            </a:r>
            <a:r>
              <a:rPr sz="1600" b="1" spc="-1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04742"/>
                </a:solidFill>
                <a:latin typeface="Trebuchet MS"/>
                <a:cs typeface="Trebuchet MS"/>
              </a:rPr>
              <a:t>на 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наименование</a:t>
            </a:r>
            <a:r>
              <a:rPr sz="1600" b="1" spc="-1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90" dirty="0">
                <a:solidFill>
                  <a:srgbClr val="F04742"/>
                </a:solidFill>
                <a:latin typeface="Trebuchet MS"/>
                <a:cs typeface="Trebuchet MS"/>
              </a:rPr>
              <a:t>товара(работы,</a:t>
            </a:r>
            <a:r>
              <a:rPr sz="16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0" dirty="0">
                <a:solidFill>
                  <a:srgbClr val="F04742"/>
                </a:solidFill>
                <a:latin typeface="Trebuchet MS"/>
                <a:cs typeface="Trebuchet MS"/>
              </a:rPr>
              <a:t>услуги)</a:t>
            </a:r>
            <a:r>
              <a:rPr sz="1600" b="1" spc="-1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85" dirty="0">
                <a:solidFill>
                  <a:srgbClr val="F04742"/>
                </a:solidFill>
                <a:latin typeface="Trebuchet MS"/>
                <a:cs typeface="Trebuchet MS"/>
              </a:rPr>
              <a:t>внутри</a:t>
            </a:r>
            <a:r>
              <a:rPr sz="1600" b="1" spc="-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карточки</a:t>
            </a:r>
            <a:r>
              <a:rPr sz="1600" b="1" spc="-60" dirty="0">
                <a:solidFill>
                  <a:srgbClr val="F04742"/>
                </a:solidFill>
                <a:latin typeface="Trebuchet MS"/>
                <a:cs typeface="Trebuchet MS"/>
              </a:rPr>
              <a:t> закупки</a:t>
            </a:r>
            <a:r>
              <a:rPr sz="1600" b="1" spc="-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04742"/>
                </a:solidFill>
                <a:latin typeface="Trebuchet MS"/>
                <a:cs typeface="Trebuchet MS"/>
              </a:rPr>
              <a:t>у</a:t>
            </a:r>
            <a:r>
              <a:rPr sz="1600" b="1" spc="-1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F04742"/>
                </a:solidFill>
                <a:latin typeface="Trebuchet MS"/>
                <a:cs typeface="Trebuchet MS"/>
              </a:rPr>
              <a:t>него</a:t>
            </a:r>
            <a:r>
              <a:rPr sz="16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будет</a:t>
            </a:r>
            <a:r>
              <a:rPr sz="1600" b="1" spc="-1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F04742"/>
                </a:solidFill>
                <a:latin typeface="Trebuchet MS"/>
                <a:cs typeface="Trebuchet MS"/>
              </a:rPr>
              <a:t>кнопка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5" dirty="0">
                <a:solidFill>
                  <a:srgbClr val="F04742"/>
                </a:solidFill>
                <a:latin typeface="Trebuchet MS"/>
                <a:cs typeface="Trebuchet MS"/>
              </a:rPr>
              <a:t>Предложить,,</a:t>
            </a:r>
            <a:r>
              <a:rPr sz="1600" b="1" spc="-1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04742"/>
                </a:solidFill>
                <a:latin typeface="Trebuchet MS"/>
                <a:cs typeface="Trebuchet MS"/>
              </a:rPr>
              <a:t>он 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оформит</a:t>
            </a:r>
            <a:r>
              <a:rPr sz="1600" b="1" spc="-10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F04742"/>
                </a:solidFill>
                <a:latin typeface="Trebuchet MS"/>
                <a:cs typeface="Trebuchet MS"/>
              </a:rPr>
              <a:t>заявку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1600" b="1" spc="-1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75" dirty="0">
                <a:solidFill>
                  <a:srgbClr val="F04742"/>
                </a:solidFill>
                <a:latin typeface="Trebuchet MS"/>
                <a:cs typeface="Trebuchet MS"/>
              </a:rPr>
              <a:t>подаст</a:t>
            </a:r>
            <a:r>
              <a:rPr sz="1600" b="1" spc="-1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F04742"/>
                </a:solidFill>
                <a:latin typeface="Trebuchet MS"/>
                <a:cs typeface="Trebuchet MS"/>
              </a:rPr>
              <a:t>ее</a:t>
            </a:r>
            <a:r>
              <a:rPr sz="16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1600" b="1" spc="-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04742"/>
                </a:solidFill>
                <a:latin typeface="Trebuchet MS"/>
                <a:cs typeface="Trebuchet MS"/>
              </a:rPr>
              <a:t>закупку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763" y="1575816"/>
            <a:ext cx="10719816" cy="50185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5288" y="198120"/>
            <a:ext cx="786383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625" y="128396"/>
            <a:ext cx="8355330" cy="10515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80"/>
              </a:spcBef>
            </a:pPr>
            <a:r>
              <a:rPr sz="2400" spc="-35" dirty="0"/>
              <a:t>После</a:t>
            </a:r>
            <a:r>
              <a:rPr sz="2400" spc="-150" dirty="0"/>
              <a:t> </a:t>
            </a:r>
            <a:r>
              <a:rPr sz="2400" spc="-105" dirty="0"/>
              <a:t>окончания</a:t>
            </a:r>
            <a:r>
              <a:rPr sz="2400" spc="-75" dirty="0"/>
              <a:t> </a:t>
            </a:r>
            <a:r>
              <a:rPr sz="2400" spc="-110" dirty="0"/>
              <a:t>подачи</a:t>
            </a:r>
            <a:r>
              <a:rPr sz="2400" spc="-70" dirty="0"/>
              <a:t> </a:t>
            </a:r>
            <a:r>
              <a:rPr sz="2400" spc="-30" dirty="0"/>
              <a:t>заявок </a:t>
            </a:r>
            <a:r>
              <a:rPr sz="2400" spc="-80" dirty="0"/>
              <a:t>закупка</a:t>
            </a:r>
            <a:r>
              <a:rPr sz="2400" spc="-55" dirty="0"/>
              <a:t> </a:t>
            </a:r>
            <a:r>
              <a:rPr sz="2400" spc="-130" dirty="0"/>
              <a:t>переходит</a:t>
            </a:r>
            <a:r>
              <a:rPr sz="2400" spc="-50" dirty="0"/>
              <a:t> </a:t>
            </a:r>
            <a:r>
              <a:rPr sz="2400" spc="-85" dirty="0"/>
              <a:t>на</a:t>
            </a:r>
            <a:r>
              <a:rPr sz="2400" spc="-65" dirty="0"/>
              <a:t> </a:t>
            </a:r>
            <a:r>
              <a:rPr sz="2400" spc="-20" dirty="0"/>
              <a:t>этап </a:t>
            </a:r>
            <a:r>
              <a:rPr sz="2400" spc="-95" dirty="0"/>
              <a:t>рассмотрения</a:t>
            </a:r>
            <a:r>
              <a:rPr sz="2400" spc="-90" dirty="0"/>
              <a:t> </a:t>
            </a:r>
            <a:r>
              <a:rPr sz="2400" spc="-10" dirty="0"/>
              <a:t>заявок</a:t>
            </a:r>
            <a:r>
              <a:rPr sz="2400" spc="-30" dirty="0"/>
              <a:t> </a:t>
            </a:r>
            <a:r>
              <a:rPr sz="2400" dirty="0"/>
              <a:t>и</a:t>
            </a:r>
            <a:r>
              <a:rPr sz="2400" spc="-110" dirty="0"/>
              <a:t> </a:t>
            </a:r>
            <a:r>
              <a:rPr sz="2400" spc="-105" dirty="0"/>
              <a:t>публикацию</a:t>
            </a:r>
            <a:r>
              <a:rPr sz="2400" spc="-75" dirty="0"/>
              <a:t> </a:t>
            </a:r>
            <a:r>
              <a:rPr sz="2400" spc="-80" dirty="0"/>
              <a:t>протокола</a:t>
            </a:r>
            <a:r>
              <a:rPr sz="2400" spc="-60" dirty="0"/>
              <a:t> </a:t>
            </a:r>
            <a:r>
              <a:rPr sz="2400" dirty="0"/>
              <a:t>со</a:t>
            </a:r>
            <a:r>
              <a:rPr sz="2400" spc="-30" dirty="0"/>
              <a:t> </a:t>
            </a:r>
            <a:r>
              <a:rPr sz="2400" spc="-75" dirty="0"/>
              <a:t>статусом </a:t>
            </a:r>
            <a:r>
              <a:rPr sz="2400" spc="-70" dirty="0"/>
              <a:t>Согласование</a:t>
            </a:r>
            <a:r>
              <a:rPr sz="2400" spc="-105" dirty="0"/>
              <a:t> </a:t>
            </a:r>
            <a:r>
              <a:rPr sz="2400" spc="-10" dirty="0"/>
              <a:t>условий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07591"/>
            <a:ext cx="12047220" cy="51465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5288" y="198120"/>
            <a:ext cx="786383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625" y="128396"/>
            <a:ext cx="3195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Рассмотрение</a:t>
            </a:r>
            <a:r>
              <a:rPr sz="2400" spc="-80" dirty="0"/>
              <a:t> </a:t>
            </a:r>
            <a:r>
              <a:rPr sz="2400" spc="-10" dirty="0"/>
              <a:t>заявок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82625" y="507872"/>
            <a:ext cx="9284335" cy="98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20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этапе</a:t>
            </a:r>
            <a:r>
              <a:rPr sz="2000" b="1" spc="-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Согласование</a:t>
            </a:r>
            <a:r>
              <a:rPr sz="2000" b="1" spc="-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условий</a:t>
            </a:r>
            <a:r>
              <a:rPr sz="2000" b="1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нажать</a:t>
            </a:r>
            <a:r>
              <a:rPr sz="20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20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закупку,</a:t>
            </a:r>
            <a:r>
              <a:rPr sz="20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провалиться</a:t>
            </a:r>
            <a:r>
              <a:rPr sz="20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внутрь</a:t>
            </a:r>
            <a:r>
              <a:rPr sz="2000" b="1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листать</a:t>
            </a:r>
            <a:r>
              <a:rPr sz="2000" b="1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вниз</a:t>
            </a:r>
            <a:r>
              <a:rPr sz="2000" b="1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до</a:t>
            </a:r>
            <a:r>
              <a:rPr sz="2000" b="1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Разделов</a:t>
            </a:r>
            <a:r>
              <a:rPr sz="2000" b="1" spc="-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Все</a:t>
            </a:r>
            <a:r>
              <a:rPr sz="2000" b="1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условия,</a:t>
            </a:r>
            <a:r>
              <a:rPr sz="2000" b="1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Предложения,</a:t>
            </a:r>
            <a:r>
              <a:rPr sz="2000" b="1" spc="-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Общение,</a:t>
            </a:r>
            <a:r>
              <a:rPr sz="2000" b="1" spc="-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04742"/>
                </a:solidFill>
                <a:latin typeface="Trebuchet MS"/>
                <a:cs typeface="Trebuchet MS"/>
              </a:rPr>
              <a:t>Договор,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Файлы.</a:t>
            </a:r>
            <a:r>
              <a:rPr sz="2000" b="1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Далее</a:t>
            </a:r>
            <a:r>
              <a:rPr sz="2000" b="1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нажать</a:t>
            </a:r>
            <a:r>
              <a:rPr sz="2000" b="1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2000" b="1" spc="-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04742"/>
                </a:solidFill>
                <a:latin typeface="Trebuchet MS"/>
                <a:cs typeface="Trebuchet MS"/>
              </a:rPr>
              <a:t>подраздел</a:t>
            </a:r>
            <a:r>
              <a:rPr sz="2000" b="1" spc="-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04742"/>
                </a:solidFill>
                <a:latin typeface="Trebuchet MS"/>
                <a:cs typeface="Trebuchet MS"/>
              </a:rPr>
              <a:t>Предложения.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1219200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40" y="140207"/>
            <a:ext cx="792479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05" y="88468"/>
            <a:ext cx="3387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/>
              <a:t>Рассмотрение</a:t>
            </a:r>
            <a:r>
              <a:rPr sz="2400" spc="220" dirty="0"/>
              <a:t> </a:t>
            </a:r>
            <a:r>
              <a:rPr sz="2400" spc="40" dirty="0"/>
              <a:t>заявок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36905" y="428320"/>
            <a:ext cx="962787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5"/>
              </a:spcBef>
            </a:pPr>
            <a:r>
              <a:rPr sz="2000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о</a:t>
            </a:r>
            <a:r>
              <a:rPr sz="1800" spc="1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вкладке</a:t>
            </a:r>
            <a:r>
              <a:rPr sz="1800" spc="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«Предложения»</a:t>
            </a:r>
            <a:r>
              <a:rPr sz="1800" spc="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проставьте</a:t>
            </a:r>
            <a:r>
              <a:rPr sz="1800" spc="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решение</a:t>
            </a:r>
            <a:r>
              <a:rPr sz="1800" spc="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800" spc="11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отношении</a:t>
            </a:r>
            <a:r>
              <a:rPr sz="1800" spc="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предложений</a:t>
            </a:r>
            <a:r>
              <a:rPr sz="1800" spc="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04742"/>
                </a:solidFill>
                <a:latin typeface="Trebuchet MS"/>
                <a:cs typeface="Trebuchet MS"/>
              </a:rPr>
              <a:t>-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05"/>
              </a:lnSpc>
              <a:tabLst>
                <a:tab pos="1850389" algn="l"/>
                <a:tab pos="4067810" algn="l"/>
                <a:tab pos="5764530" algn="l"/>
                <a:tab pos="7552690" algn="l"/>
                <a:tab pos="7904480" algn="l"/>
              </a:tabLst>
            </a:pP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«Соответствует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требованиям»/«Не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соответствует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требованиям».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50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случае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1939"/>
              </a:lnSpc>
              <a:spcBef>
                <a:spcPts val="140"/>
              </a:spcBef>
              <a:tabLst>
                <a:tab pos="1828800" algn="l"/>
                <a:tab pos="2743835" algn="l"/>
                <a:tab pos="3658235" algn="l"/>
                <a:tab pos="5487035" algn="l"/>
              </a:tabLst>
            </a:pP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принятия</a:t>
            </a:r>
            <a:r>
              <a:rPr sz="1800" spc="15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решения</a:t>
            </a:r>
            <a:r>
              <a:rPr sz="1800" spc="1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о</a:t>
            </a:r>
            <a:r>
              <a:rPr sz="1800" spc="2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несоответствии</a:t>
            </a:r>
            <a:r>
              <a:rPr sz="1800" spc="1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Заказчика</a:t>
            </a:r>
            <a:r>
              <a:rPr sz="1800" spc="1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требованиям</a:t>
            </a:r>
            <a:r>
              <a:rPr sz="1800" spc="14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укажите</a:t>
            </a:r>
            <a:r>
              <a:rPr sz="1800" spc="1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причину;</a:t>
            </a:r>
            <a:r>
              <a:rPr sz="1800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04742"/>
                </a:solidFill>
                <a:latin typeface="Trebuchet MS"/>
                <a:cs typeface="Trebuchet MS"/>
              </a:rPr>
              <a:t>Для 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перехода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50" dirty="0">
                <a:solidFill>
                  <a:srgbClr val="F04742"/>
                </a:solidFill>
                <a:latin typeface="Trebuchet MS"/>
                <a:cs typeface="Trebuchet MS"/>
              </a:rPr>
              <a:t>к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выбору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победителя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нажмите</a:t>
            </a:r>
            <a:r>
              <a:rPr sz="1800" spc="-1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кнопку</a:t>
            </a:r>
            <a:r>
              <a:rPr sz="1800" spc="-11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«Завершить рассмотрение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1800" spc="-45" dirty="0">
                <a:solidFill>
                  <a:srgbClr val="F04742"/>
                </a:solidFill>
                <a:latin typeface="Trebuchet MS"/>
                <a:cs typeface="Trebuchet MS"/>
              </a:rPr>
              <a:t>предложений»;</a:t>
            </a:r>
            <a:r>
              <a:rPr sz="1800" spc="-1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напротив</a:t>
            </a:r>
            <a:r>
              <a:rPr sz="1800" spc="-11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Участника,</a:t>
            </a:r>
            <a:r>
              <a:rPr sz="1800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признанного</a:t>
            </a:r>
            <a:r>
              <a:rPr sz="1800" spc="-3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победителем,</a:t>
            </a:r>
            <a:r>
              <a:rPr sz="1800" spc="-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нажмите </a:t>
            </a:r>
            <a:r>
              <a:rPr sz="1800" dirty="0">
                <a:solidFill>
                  <a:srgbClr val="F04742"/>
                </a:solidFill>
                <a:latin typeface="Trebuchet MS"/>
                <a:cs typeface="Trebuchet MS"/>
              </a:rPr>
              <a:t>кнопку</a:t>
            </a:r>
            <a:r>
              <a:rPr sz="1800" spc="1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04742"/>
                </a:solidFill>
                <a:latin typeface="Trebuchet MS"/>
                <a:cs typeface="Trebuchet MS"/>
              </a:rPr>
              <a:t>«Одобрить».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" y="2033016"/>
            <a:ext cx="12178284" cy="48249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40" y="140207"/>
            <a:ext cx="792479" cy="7741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905" y="88468"/>
            <a:ext cx="5668645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40"/>
              </a:lnSpc>
              <a:spcBef>
                <a:spcPts val="100"/>
              </a:spcBef>
            </a:pPr>
            <a:r>
              <a:rPr sz="2400" b="1" spc="65" dirty="0">
                <a:solidFill>
                  <a:srgbClr val="F04742"/>
                </a:solidFill>
                <a:latin typeface="Trebuchet MS"/>
                <a:cs typeface="Trebuchet MS"/>
              </a:rPr>
              <a:t>Рассмотрение</a:t>
            </a:r>
            <a:r>
              <a:rPr sz="2400" b="1" spc="22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40" dirty="0">
                <a:solidFill>
                  <a:srgbClr val="F04742"/>
                </a:solidFill>
                <a:latin typeface="Trebuchet MS"/>
                <a:cs typeface="Trebuchet MS"/>
              </a:rPr>
              <a:t>заявок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200"/>
              </a:lnSpc>
              <a:tabLst>
                <a:tab pos="1228725" algn="l"/>
                <a:tab pos="2348865" algn="l"/>
                <a:tab pos="4546600" algn="l"/>
              </a:tabLst>
            </a:pPr>
            <a:r>
              <a:rPr sz="2400" b="1" spc="45" dirty="0">
                <a:solidFill>
                  <a:srgbClr val="F04742"/>
                </a:solidFill>
                <a:latin typeface="Trebuchet MS"/>
                <a:cs typeface="Trebuchet MS"/>
              </a:rPr>
              <a:t>После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2400" b="1" spc="45" dirty="0">
                <a:solidFill>
                  <a:srgbClr val="F04742"/>
                </a:solidFill>
                <a:latin typeface="Trebuchet MS"/>
                <a:cs typeface="Trebuchet MS"/>
              </a:rPr>
              <a:t>этого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2400" b="1" spc="60" dirty="0">
                <a:solidFill>
                  <a:srgbClr val="F04742"/>
                </a:solidFill>
                <a:latin typeface="Trebuchet MS"/>
                <a:cs typeface="Trebuchet MS"/>
              </a:rPr>
              <a:t>необходимо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2400" b="1" spc="40" dirty="0">
                <a:solidFill>
                  <a:srgbClr val="F04742"/>
                </a:solidFill>
                <a:latin typeface="Trebuchet MS"/>
                <a:cs typeface="Trebuchet MS"/>
              </a:rPr>
              <a:t>нажать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540"/>
              </a:lnSpc>
            </a:pPr>
            <a:r>
              <a:rPr sz="2400" b="1" spc="70" dirty="0">
                <a:solidFill>
                  <a:srgbClr val="F04742"/>
                </a:solidFill>
                <a:latin typeface="Trebuchet MS"/>
                <a:cs typeface="Trebuchet MS"/>
              </a:rPr>
              <a:t>рассмотрение</a:t>
            </a:r>
            <a:r>
              <a:rPr sz="2400" b="1" spc="1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60" dirty="0">
                <a:solidFill>
                  <a:srgbClr val="F04742"/>
                </a:solidFill>
                <a:latin typeface="Trebuchet MS"/>
                <a:cs typeface="Trebuchet MS"/>
              </a:rPr>
              <a:t>предложений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5926" y="367360"/>
            <a:ext cx="3704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2014855" algn="l"/>
              </a:tabLst>
            </a:pPr>
            <a:r>
              <a:rPr sz="2400" b="1" spc="-25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2400" b="1" spc="45" dirty="0">
                <a:solidFill>
                  <a:srgbClr val="F04742"/>
                </a:solidFill>
                <a:latin typeface="Trebuchet MS"/>
                <a:cs typeface="Trebuchet MS"/>
              </a:rPr>
              <a:t>кнопку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	</a:t>
            </a:r>
            <a:r>
              <a:rPr sz="2400" b="1" spc="50" dirty="0">
                <a:solidFill>
                  <a:srgbClr val="F04742"/>
                </a:solidFill>
                <a:latin typeface="Trebuchet MS"/>
                <a:cs typeface="Trebuchet MS"/>
              </a:rPr>
              <a:t>Завершить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2189986"/>
            <a:ext cx="12185904" cy="46680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40" y="140207"/>
            <a:ext cx="792479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05" y="88468"/>
            <a:ext cx="3387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/>
              <a:t>Рассмотрение</a:t>
            </a:r>
            <a:r>
              <a:rPr sz="2400" spc="220" dirty="0"/>
              <a:t> </a:t>
            </a:r>
            <a:r>
              <a:rPr sz="2400" spc="40" dirty="0"/>
              <a:t>заявок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36905" y="428498"/>
            <a:ext cx="9646285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  <a:spcBef>
                <a:spcPts val="95"/>
              </a:spcBef>
            </a:pP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Если</a:t>
            </a:r>
            <a:r>
              <a:rPr sz="1400" b="1" spc="29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заявка</a:t>
            </a:r>
            <a:r>
              <a:rPr sz="1400" b="1" spc="29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участника</a:t>
            </a:r>
            <a:r>
              <a:rPr sz="1400" b="1" spc="29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не</a:t>
            </a:r>
            <a:r>
              <a:rPr sz="1400" b="1" spc="30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соотвествует</a:t>
            </a:r>
            <a:r>
              <a:rPr sz="1400" b="1" spc="30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требованиям,</a:t>
            </a:r>
            <a:r>
              <a:rPr sz="1400" b="1" spc="30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то</a:t>
            </a:r>
            <a:r>
              <a:rPr sz="1400" b="1" spc="29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50" dirty="0">
                <a:solidFill>
                  <a:srgbClr val="F04742"/>
                </a:solidFill>
                <a:latin typeface="Trebuchet MS"/>
                <a:cs typeface="Trebuchet MS"/>
              </a:rPr>
              <a:t>при</a:t>
            </a:r>
            <a:r>
              <a:rPr sz="1400" b="1" spc="29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переводе</a:t>
            </a:r>
            <a:r>
              <a:rPr sz="1400" b="1" spc="30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рычажка</a:t>
            </a:r>
            <a:r>
              <a:rPr sz="1400" b="1" spc="30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1400" b="1" spc="29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25" dirty="0">
                <a:solidFill>
                  <a:srgbClr val="F04742"/>
                </a:solidFill>
                <a:latin typeface="Trebuchet MS"/>
                <a:cs typeface="Trebuchet MS"/>
              </a:rPr>
              <a:t>«Не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соответствует</a:t>
            </a:r>
            <a:r>
              <a:rPr sz="1400" b="1" spc="2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требованиям»</a:t>
            </a:r>
            <a:r>
              <a:rPr sz="1400" b="1" spc="2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выпадает</a:t>
            </a:r>
            <a:r>
              <a:rPr sz="1400" b="1" spc="2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список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отклонений</a:t>
            </a:r>
            <a:r>
              <a:rPr sz="1400" b="1" spc="2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Регламента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электронного</a:t>
            </a:r>
            <a:r>
              <a:rPr sz="1400" b="1" spc="2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магазина,</a:t>
            </a:r>
            <a:r>
              <a:rPr sz="1400" b="1" spc="2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из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которого</a:t>
            </a:r>
            <a:r>
              <a:rPr sz="1400" b="1" spc="20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необходимо</a:t>
            </a:r>
            <a:r>
              <a:rPr sz="1400" b="1" spc="1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выбрать</a:t>
            </a:r>
            <a:r>
              <a:rPr sz="1400" b="1" spc="2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одну</a:t>
            </a:r>
            <a:r>
              <a:rPr sz="1400" b="1" spc="1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причину</a:t>
            </a:r>
            <a:r>
              <a:rPr sz="1400" b="1" spc="2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отклонений</a:t>
            </a:r>
            <a:r>
              <a:rPr sz="1400" b="1" spc="1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1400" b="1" spc="1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прописать</a:t>
            </a:r>
            <a:r>
              <a:rPr sz="1400" b="1" spc="2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400" b="1" spc="2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окошке</a:t>
            </a:r>
            <a:r>
              <a:rPr sz="1400" b="1" spc="1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комментарий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05710"/>
            <a:ext cx="12192000" cy="535076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40" y="140207"/>
            <a:ext cx="792479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05" y="88468"/>
            <a:ext cx="3387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/>
              <a:t>Рассмотрение</a:t>
            </a:r>
            <a:r>
              <a:rPr sz="2400" spc="220" dirty="0"/>
              <a:t> </a:t>
            </a:r>
            <a:r>
              <a:rPr sz="2400" spc="40" dirty="0"/>
              <a:t>заявок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36905" y="428498"/>
            <a:ext cx="9646285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  <a:spcBef>
                <a:spcPts val="95"/>
              </a:spcBef>
            </a:pP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Если</a:t>
            </a:r>
            <a:r>
              <a:rPr sz="1400" b="1" spc="26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заявка</a:t>
            </a:r>
            <a:r>
              <a:rPr sz="1400" b="1" spc="26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участника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не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соответствует</a:t>
            </a:r>
            <a:r>
              <a:rPr sz="1400" b="1" spc="27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требованиям,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то</a:t>
            </a:r>
            <a:r>
              <a:rPr sz="1400" b="1" spc="254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50" dirty="0">
                <a:solidFill>
                  <a:srgbClr val="F04742"/>
                </a:solidFill>
                <a:latin typeface="Trebuchet MS"/>
                <a:cs typeface="Trebuchet MS"/>
              </a:rPr>
              <a:t>при</a:t>
            </a:r>
            <a:r>
              <a:rPr sz="1400" b="1" spc="26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переводе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рычажка</a:t>
            </a:r>
            <a:r>
              <a:rPr sz="1400" b="1" spc="260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на</a:t>
            </a:r>
            <a:r>
              <a:rPr sz="1400" b="1" spc="254" dirty="0">
                <a:solidFill>
                  <a:srgbClr val="F04742"/>
                </a:solidFill>
                <a:latin typeface="Trebuchet MS"/>
                <a:cs typeface="Trebuchet MS"/>
              </a:rPr>
              <a:t>  </a:t>
            </a:r>
            <a:r>
              <a:rPr sz="1400" b="1" spc="-25" dirty="0">
                <a:solidFill>
                  <a:srgbClr val="F04742"/>
                </a:solidFill>
                <a:latin typeface="Trebuchet MS"/>
                <a:cs typeface="Trebuchet MS"/>
              </a:rPr>
              <a:t>«Не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соответствует</a:t>
            </a:r>
            <a:r>
              <a:rPr sz="1400" b="1" spc="2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требованиям»</a:t>
            </a:r>
            <a:r>
              <a:rPr sz="1400" b="1" spc="2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выпадает</a:t>
            </a:r>
            <a:r>
              <a:rPr sz="1400" b="1" spc="2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список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отклонений</a:t>
            </a:r>
            <a:r>
              <a:rPr sz="1400" b="1" spc="2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Регламента</a:t>
            </a:r>
            <a:r>
              <a:rPr sz="1400" b="1" spc="2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электронного</a:t>
            </a:r>
            <a:r>
              <a:rPr sz="1400" b="1" spc="2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магазина,</a:t>
            </a:r>
            <a:r>
              <a:rPr sz="1400" b="1" spc="2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из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которого</a:t>
            </a:r>
            <a:r>
              <a:rPr sz="1400" b="1" spc="20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необходимо</a:t>
            </a:r>
            <a:r>
              <a:rPr sz="1400" b="1" spc="18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выбрать</a:t>
            </a:r>
            <a:r>
              <a:rPr sz="1400" b="1" spc="21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одну</a:t>
            </a:r>
            <a:r>
              <a:rPr sz="1400" b="1" spc="18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04742"/>
                </a:solidFill>
                <a:latin typeface="Trebuchet MS"/>
                <a:cs typeface="Trebuchet MS"/>
              </a:rPr>
              <a:t>причину</a:t>
            </a:r>
            <a:r>
              <a:rPr sz="1400" b="1" spc="2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70" dirty="0">
                <a:solidFill>
                  <a:srgbClr val="F04742"/>
                </a:solidFill>
                <a:latin typeface="Trebuchet MS"/>
                <a:cs typeface="Trebuchet MS"/>
              </a:rPr>
              <a:t>отклонений</a:t>
            </a:r>
            <a:r>
              <a:rPr sz="1400" b="1" spc="19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1400" b="1" spc="1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прописать</a:t>
            </a:r>
            <a:r>
              <a:rPr sz="1400" b="1" spc="2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1400" b="1" spc="2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F04742"/>
                </a:solidFill>
                <a:latin typeface="Trebuchet MS"/>
                <a:cs typeface="Trebuchet MS"/>
              </a:rPr>
              <a:t>окошке</a:t>
            </a:r>
            <a:r>
              <a:rPr sz="1400" b="1" spc="1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F04742"/>
                </a:solidFill>
                <a:latin typeface="Trebuchet MS"/>
                <a:cs typeface="Trebuchet MS"/>
              </a:rPr>
              <a:t>комментарий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12192000" cy="44988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40" y="140207"/>
            <a:ext cx="792479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>
              <a:lnSpc>
                <a:spcPts val="2540"/>
              </a:lnSpc>
              <a:spcBef>
                <a:spcPts val="100"/>
              </a:spcBef>
            </a:pPr>
            <a:r>
              <a:rPr sz="2400" spc="65" dirty="0"/>
              <a:t>Рассмотрение</a:t>
            </a:r>
            <a:r>
              <a:rPr sz="2400" spc="220" dirty="0"/>
              <a:t> </a:t>
            </a:r>
            <a:r>
              <a:rPr sz="2400" spc="40" dirty="0"/>
              <a:t>заявок</a:t>
            </a:r>
            <a:endParaRPr sz="2400"/>
          </a:p>
          <a:p>
            <a:pPr marL="121285">
              <a:lnSpc>
                <a:spcPts val="2540"/>
              </a:lnSpc>
            </a:pPr>
            <a:r>
              <a:rPr sz="2400" dirty="0"/>
              <a:t>И</a:t>
            </a:r>
            <a:r>
              <a:rPr sz="2400" spc="185" dirty="0"/>
              <a:t> </a:t>
            </a:r>
            <a:r>
              <a:rPr sz="2400" spc="50" dirty="0"/>
              <a:t>нажать</a:t>
            </a:r>
            <a:r>
              <a:rPr sz="2400" spc="215" dirty="0"/>
              <a:t> </a:t>
            </a:r>
            <a:r>
              <a:rPr sz="2400" dirty="0"/>
              <a:t>на</a:t>
            </a:r>
            <a:r>
              <a:rPr sz="2400" spc="190" dirty="0"/>
              <a:t> </a:t>
            </a:r>
            <a:r>
              <a:rPr sz="2400" spc="55" dirty="0"/>
              <a:t>кнопку</a:t>
            </a:r>
            <a:r>
              <a:rPr sz="2400" spc="204" dirty="0"/>
              <a:t> </a:t>
            </a:r>
            <a:r>
              <a:rPr sz="2400" spc="50" dirty="0"/>
              <a:t>Одобрить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" y="1447800"/>
            <a:ext cx="12184380" cy="51556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8607" y="115823"/>
            <a:ext cx="786383" cy="7741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ПРОТОКОЛ</a:t>
            </a:r>
            <a:r>
              <a:rPr spc="-165" dirty="0"/>
              <a:t> </a:t>
            </a:r>
            <a:r>
              <a:rPr spc="-175" dirty="0"/>
              <a:t>системный</a:t>
            </a:r>
            <a:r>
              <a:rPr spc="-265" dirty="0"/>
              <a:t> </a:t>
            </a:r>
            <a:r>
              <a:rPr spc="-114" dirty="0"/>
              <a:t>появляется</a:t>
            </a:r>
            <a:r>
              <a:rPr spc="-220" dirty="0"/>
              <a:t> </a:t>
            </a:r>
            <a:r>
              <a:rPr spc="-85" dirty="0"/>
              <a:t>автоматически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595" y="2866644"/>
            <a:ext cx="11245596" cy="267309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4807" y="82296"/>
            <a:ext cx="786383" cy="7741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sz="2900" spc="-100" dirty="0"/>
              <a:t>Закупка</a:t>
            </a:r>
            <a:r>
              <a:rPr sz="2900" spc="-155" dirty="0"/>
              <a:t> </a:t>
            </a:r>
            <a:r>
              <a:rPr sz="2900" spc="-140" dirty="0"/>
              <a:t>переходит</a:t>
            </a:r>
            <a:r>
              <a:rPr sz="2900" spc="-280" dirty="0"/>
              <a:t> </a:t>
            </a:r>
            <a:r>
              <a:rPr sz="2900" dirty="0"/>
              <a:t>в</a:t>
            </a:r>
            <a:r>
              <a:rPr sz="2900" spc="-65" dirty="0"/>
              <a:t> </a:t>
            </a:r>
            <a:r>
              <a:rPr sz="2900" spc="-145" dirty="0"/>
              <a:t>статус</a:t>
            </a:r>
            <a:r>
              <a:rPr sz="2900" spc="-285" dirty="0"/>
              <a:t> </a:t>
            </a:r>
            <a:r>
              <a:rPr sz="2900" spc="-80" dirty="0"/>
              <a:t>Согласование</a:t>
            </a:r>
            <a:r>
              <a:rPr sz="2900" spc="-170" dirty="0"/>
              <a:t> </a:t>
            </a:r>
            <a:r>
              <a:rPr sz="2900" spc="-10" dirty="0"/>
              <a:t>договора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955" y="1310640"/>
            <a:ext cx="8807195" cy="5175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" y="140207"/>
            <a:ext cx="12186285" cy="6637655"/>
            <a:chOff x="4572" y="140207"/>
            <a:chExt cx="12186285" cy="6637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9255" y="140207"/>
              <a:ext cx="774192" cy="774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" y="890187"/>
              <a:ext cx="12185935" cy="58872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967" rIns="0" bIns="0" rtlCol="0">
            <a:spAutoFit/>
          </a:bodyPr>
          <a:lstStyle/>
          <a:p>
            <a:pPr marL="167005">
              <a:lnSpc>
                <a:spcPts val="2575"/>
              </a:lnSpc>
              <a:spcBef>
                <a:spcPts val="95"/>
              </a:spcBef>
            </a:pPr>
            <a:r>
              <a:rPr sz="2200" dirty="0"/>
              <a:t>Справа</a:t>
            </a:r>
            <a:r>
              <a:rPr sz="2200" spc="-65" dirty="0"/>
              <a:t> </a:t>
            </a:r>
            <a:r>
              <a:rPr sz="2200" dirty="0"/>
              <a:t>в</a:t>
            </a:r>
            <a:r>
              <a:rPr sz="2200" spc="-75" dirty="0"/>
              <a:t> </a:t>
            </a:r>
            <a:r>
              <a:rPr sz="2200" dirty="0"/>
              <a:t>самом</a:t>
            </a:r>
            <a:r>
              <a:rPr sz="2200" spc="-50" dirty="0"/>
              <a:t> </a:t>
            </a:r>
            <a:r>
              <a:rPr sz="2200" dirty="0"/>
              <a:t>низу</a:t>
            </a:r>
            <a:r>
              <a:rPr sz="2200" spc="-65" dirty="0"/>
              <a:t> </a:t>
            </a:r>
            <a:r>
              <a:rPr sz="2200" dirty="0"/>
              <a:t>Раздел</a:t>
            </a:r>
            <a:r>
              <a:rPr sz="2200" spc="-50" dirty="0"/>
              <a:t> </a:t>
            </a:r>
            <a:r>
              <a:rPr sz="2200" spc="-10" dirty="0"/>
              <a:t>Маркировка,</a:t>
            </a:r>
            <a:r>
              <a:rPr sz="2200" spc="-60" dirty="0"/>
              <a:t> </a:t>
            </a:r>
            <a:r>
              <a:rPr sz="2200" dirty="0"/>
              <a:t>можно</a:t>
            </a:r>
            <a:r>
              <a:rPr sz="2200" spc="-75" dirty="0"/>
              <a:t> </a:t>
            </a:r>
            <a:r>
              <a:rPr sz="2200" dirty="0"/>
              <a:t>выбрать</a:t>
            </a:r>
            <a:r>
              <a:rPr sz="2200" spc="-60" dirty="0"/>
              <a:t> </a:t>
            </a:r>
            <a:r>
              <a:rPr sz="2200" spc="-25" dirty="0"/>
              <a:t>УИС</a:t>
            </a:r>
            <a:endParaRPr sz="2200"/>
          </a:p>
          <a:p>
            <a:pPr marL="167005">
              <a:lnSpc>
                <a:spcPts val="2575"/>
              </a:lnSpc>
            </a:pPr>
            <a:r>
              <a:rPr sz="2200" dirty="0"/>
              <a:t>Брянской</a:t>
            </a:r>
            <a:r>
              <a:rPr sz="2200" spc="-50" dirty="0"/>
              <a:t> </a:t>
            </a:r>
            <a:r>
              <a:rPr sz="2200" dirty="0"/>
              <a:t>области</a:t>
            </a:r>
            <a:r>
              <a:rPr sz="2200" spc="-80" dirty="0"/>
              <a:t> </a:t>
            </a:r>
            <a:r>
              <a:rPr sz="2200" dirty="0"/>
              <a:t>и</a:t>
            </a:r>
            <a:r>
              <a:rPr sz="2200" spc="-75" dirty="0"/>
              <a:t> </a:t>
            </a:r>
            <a:r>
              <a:rPr sz="2200" dirty="0"/>
              <a:t>нажать</a:t>
            </a:r>
            <a:r>
              <a:rPr sz="2200" spc="-70" dirty="0"/>
              <a:t> </a:t>
            </a:r>
            <a:r>
              <a:rPr sz="2200" dirty="0"/>
              <a:t>кнопку</a:t>
            </a:r>
            <a:r>
              <a:rPr sz="2200" spc="-80" dirty="0"/>
              <a:t> </a:t>
            </a:r>
            <a:r>
              <a:rPr sz="2200" dirty="0"/>
              <a:t>Сохранить</a:t>
            </a:r>
            <a:r>
              <a:rPr sz="2200" spc="-55" dirty="0"/>
              <a:t> </a:t>
            </a:r>
            <a:r>
              <a:rPr sz="2200" spc="-10" dirty="0"/>
              <a:t>поиск</a:t>
            </a:r>
            <a:endParaRPr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0528" y="140207"/>
            <a:ext cx="786383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В</a:t>
            </a:r>
            <a:r>
              <a:rPr sz="2900" spc="-35" dirty="0"/>
              <a:t> </a:t>
            </a:r>
            <a:r>
              <a:rPr sz="2900" spc="-85" dirty="0"/>
              <a:t>Разделе</a:t>
            </a:r>
            <a:r>
              <a:rPr sz="2900" spc="-210" dirty="0"/>
              <a:t> </a:t>
            </a:r>
            <a:r>
              <a:rPr sz="2900" spc="-65" dirty="0"/>
              <a:t>Договоры</a:t>
            </a:r>
            <a:r>
              <a:rPr sz="2900" spc="-260" dirty="0"/>
              <a:t> </a:t>
            </a:r>
            <a:r>
              <a:rPr sz="2900" spc="-120" dirty="0"/>
              <a:t>можно</a:t>
            </a:r>
            <a:r>
              <a:rPr sz="2900" spc="-305" dirty="0"/>
              <a:t> </a:t>
            </a:r>
            <a:r>
              <a:rPr sz="2900" spc="-110" dirty="0"/>
              <a:t>скачать</a:t>
            </a:r>
            <a:r>
              <a:rPr sz="2900" spc="-270" dirty="0"/>
              <a:t> </a:t>
            </a:r>
            <a:r>
              <a:rPr sz="2900" spc="-130" dirty="0"/>
              <a:t>данные</a:t>
            </a:r>
            <a:r>
              <a:rPr sz="2900" spc="-290" dirty="0"/>
              <a:t> </a:t>
            </a:r>
            <a:r>
              <a:rPr sz="2900" dirty="0"/>
              <a:t>о</a:t>
            </a:r>
            <a:r>
              <a:rPr sz="2900" spc="-100" dirty="0"/>
              <a:t> </a:t>
            </a:r>
            <a:r>
              <a:rPr sz="2900" spc="-10" dirty="0"/>
              <a:t>договорах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79" y="1394460"/>
            <a:ext cx="12001500" cy="522579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9" y="140207"/>
            <a:ext cx="792479" cy="7741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6905" y="141808"/>
            <a:ext cx="9504045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5"/>
              </a:lnSpc>
              <a:spcBef>
                <a:spcPts val="100"/>
              </a:spcBef>
            </a:pPr>
            <a:r>
              <a:rPr sz="2400" b="1" spc="-75" dirty="0">
                <a:solidFill>
                  <a:srgbClr val="F04742"/>
                </a:solidFill>
                <a:latin typeface="Trebuchet MS"/>
                <a:cs typeface="Trebuchet MS"/>
              </a:rPr>
              <a:t>Для</a:t>
            </a:r>
            <a:r>
              <a:rPr sz="2400" b="1" spc="-20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00" dirty="0">
                <a:solidFill>
                  <a:srgbClr val="F04742"/>
                </a:solidFill>
                <a:latin typeface="Trebuchet MS"/>
                <a:cs typeface="Trebuchet MS"/>
              </a:rPr>
              <a:t>направления</a:t>
            </a:r>
            <a:r>
              <a:rPr sz="2400" b="1" spc="-13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65" dirty="0">
                <a:solidFill>
                  <a:srgbClr val="F04742"/>
                </a:solidFill>
                <a:latin typeface="Trebuchet MS"/>
                <a:cs typeface="Trebuchet MS"/>
              </a:rPr>
              <a:t>договора</a:t>
            </a:r>
            <a:r>
              <a:rPr sz="2400" b="1" spc="-10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F04742"/>
                </a:solidFill>
                <a:latin typeface="Trebuchet MS"/>
                <a:cs typeface="Trebuchet MS"/>
              </a:rPr>
              <a:t>поставщику</a:t>
            </a:r>
            <a:r>
              <a:rPr sz="2400" b="1" spc="-22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05" dirty="0">
                <a:solidFill>
                  <a:srgbClr val="F04742"/>
                </a:solidFill>
                <a:latin typeface="Trebuchet MS"/>
                <a:cs typeface="Trebuchet MS"/>
              </a:rPr>
              <a:t>перейдите</a:t>
            </a:r>
            <a:r>
              <a:rPr sz="2400" b="1" spc="-2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в</a:t>
            </a:r>
            <a:r>
              <a:rPr sz="2400" b="1" spc="-6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04742"/>
                </a:solidFill>
                <a:latin typeface="Trebuchet MS"/>
                <a:cs typeface="Trebuchet MS"/>
              </a:rPr>
              <a:t>раздел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655"/>
              </a:lnSpc>
            </a:pPr>
            <a:r>
              <a:rPr sz="2400" b="1" spc="-155" dirty="0">
                <a:solidFill>
                  <a:srgbClr val="F04742"/>
                </a:solidFill>
                <a:latin typeface="Trebuchet MS"/>
                <a:cs typeface="Trebuchet MS"/>
              </a:rPr>
              <a:t>«Заказы»,</a:t>
            </a:r>
            <a:r>
              <a:rPr sz="2400" b="1" spc="-17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45" dirty="0">
                <a:solidFill>
                  <a:srgbClr val="F04742"/>
                </a:solidFill>
                <a:latin typeface="Trebuchet MS"/>
                <a:cs typeface="Trebuchet MS"/>
              </a:rPr>
              <a:t>«Я</a:t>
            </a:r>
            <a:r>
              <a:rPr sz="2400" b="1" spc="-2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F04742"/>
                </a:solidFill>
                <a:latin typeface="Trebuchet MS"/>
                <a:cs typeface="Trebuchet MS"/>
              </a:rPr>
              <a:t>заказал»</a:t>
            </a:r>
            <a:r>
              <a:rPr sz="2400" b="1" spc="-17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и</a:t>
            </a:r>
            <a:r>
              <a:rPr sz="2400" b="1" spc="-1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10" dirty="0">
                <a:solidFill>
                  <a:srgbClr val="F04742"/>
                </a:solidFill>
                <a:latin typeface="Trebuchet MS"/>
                <a:cs typeface="Trebuchet MS"/>
              </a:rPr>
              <a:t>откройте</a:t>
            </a:r>
            <a:r>
              <a:rPr sz="2400" b="1" spc="-2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F04742"/>
                </a:solidFill>
                <a:latin typeface="Trebuchet MS"/>
                <a:cs typeface="Trebuchet MS"/>
              </a:rPr>
              <a:t>необходимую</a:t>
            </a:r>
            <a:r>
              <a:rPr sz="2400" b="1" spc="-2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F04742"/>
                </a:solidFill>
                <a:latin typeface="Trebuchet MS"/>
                <a:cs typeface="Trebuchet MS"/>
              </a:rPr>
              <a:t>закупку.</a:t>
            </a:r>
            <a:r>
              <a:rPr sz="2400" b="1" spc="-15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04742"/>
                </a:solidFill>
                <a:latin typeface="Trebuchet MS"/>
                <a:cs typeface="Trebuchet MS"/>
              </a:rPr>
              <a:t>Во</a:t>
            </a:r>
            <a:r>
              <a:rPr sz="2400" b="1" spc="-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04742"/>
                </a:solidFill>
                <a:latin typeface="Trebuchet MS"/>
                <a:cs typeface="Trebuchet MS"/>
              </a:rPr>
              <a:t>вкладке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790"/>
              </a:lnSpc>
            </a:pPr>
            <a:r>
              <a:rPr sz="2400" b="1" spc="-135" dirty="0">
                <a:solidFill>
                  <a:srgbClr val="F04742"/>
                </a:solidFill>
                <a:latin typeface="Trebuchet MS"/>
                <a:cs typeface="Trebuchet MS"/>
              </a:rPr>
              <a:t>«ДОГОВОР»</a:t>
            </a:r>
            <a:r>
              <a:rPr sz="2400" b="1" spc="-204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rgbClr val="F04742"/>
                </a:solidFill>
                <a:latin typeface="Trebuchet MS"/>
                <a:cs typeface="Trebuchet MS"/>
              </a:rPr>
              <a:t>нажмите</a:t>
            </a:r>
            <a:r>
              <a:rPr sz="2400" b="1" spc="-240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00" dirty="0">
                <a:solidFill>
                  <a:srgbClr val="F04742"/>
                </a:solidFill>
                <a:latin typeface="Trebuchet MS"/>
                <a:cs typeface="Trebuchet MS"/>
              </a:rPr>
              <a:t>кнопку</a:t>
            </a:r>
            <a:r>
              <a:rPr sz="2400" b="1" spc="-16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F04742"/>
                </a:solidFill>
                <a:latin typeface="Trebuchet MS"/>
                <a:cs typeface="Trebuchet MS"/>
              </a:rPr>
              <a:t>«Направить</a:t>
            </a:r>
            <a:r>
              <a:rPr sz="2400" b="1" spc="-105" dirty="0">
                <a:solidFill>
                  <a:srgbClr val="F04742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04742"/>
                </a:solidFill>
                <a:latin typeface="Trebuchet MS"/>
                <a:cs typeface="Trebuchet MS"/>
              </a:rPr>
              <a:t>договор»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" y="1650492"/>
            <a:ext cx="12007596" cy="498195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800" y="198120"/>
            <a:ext cx="792479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323" rIns="0" bIns="0" rtlCol="0">
            <a:spAutoFit/>
          </a:bodyPr>
          <a:lstStyle/>
          <a:p>
            <a:pPr marL="121285" marR="5080">
              <a:lnSpc>
                <a:spcPts val="3100"/>
              </a:lnSpc>
              <a:spcBef>
                <a:spcPts val="525"/>
              </a:spcBef>
            </a:pPr>
            <a:r>
              <a:rPr sz="2900" b="0" dirty="0">
                <a:latin typeface="Trebuchet MS"/>
                <a:cs typeface="Trebuchet MS"/>
              </a:rPr>
              <a:t>После</a:t>
            </a:r>
            <a:r>
              <a:rPr sz="2900" b="0" spc="50" dirty="0">
                <a:latin typeface="Trebuchet MS"/>
                <a:cs typeface="Trebuchet MS"/>
              </a:rPr>
              <a:t> </a:t>
            </a:r>
            <a:r>
              <a:rPr sz="2900" b="0" dirty="0">
                <a:latin typeface="Trebuchet MS"/>
                <a:cs typeface="Trebuchet MS"/>
              </a:rPr>
              <a:t>подписания</a:t>
            </a:r>
            <a:r>
              <a:rPr sz="2900" b="0" spc="90" dirty="0">
                <a:latin typeface="Trebuchet MS"/>
                <a:cs typeface="Trebuchet MS"/>
              </a:rPr>
              <a:t> </a:t>
            </a:r>
            <a:r>
              <a:rPr sz="2900" b="0" dirty="0">
                <a:latin typeface="Trebuchet MS"/>
                <a:cs typeface="Trebuchet MS"/>
              </a:rPr>
              <a:t>договора</a:t>
            </a:r>
            <a:r>
              <a:rPr sz="2900" b="0" spc="120" dirty="0">
                <a:latin typeface="Trebuchet MS"/>
                <a:cs typeface="Trebuchet MS"/>
              </a:rPr>
              <a:t> </a:t>
            </a:r>
            <a:r>
              <a:rPr sz="2900" b="0" dirty="0">
                <a:latin typeface="Trebuchet MS"/>
                <a:cs typeface="Trebuchet MS"/>
              </a:rPr>
              <a:t>Продавцом</a:t>
            </a:r>
            <a:r>
              <a:rPr sz="2900" b="0" spc="15" dirty="0">
                <a:latin typeface="Trebuchet MS"/>
                <a:cs typeface="Trebuchet MS"/>
              </a:rPr>
              <a:t> </a:t>
            </a:r>
            <a:r>
              <a:rPr sz="2900" b="0" spc="-10" dirty="0">
                <a:latin typeface="Trebuchet MS"/>
                <a:cs typeface="Trebuchet MS"/>
              </a:rPr>
              <a:t>необходимо </a:t>
            </a:r>
            <a:r>
              <a:rPr sz="2900" b="0" spc="-25" dirty="0">
                <a:latin typeface="Trebuchet MS"/>
                <a:cs typeface="Trebuchet MS"/>
              </a:rPr>
              <a:t>нажать</a:t>
            </a:r>
            <a:r>
              <a:rPr sz="2900" b="0" spc="-195" dirty="0">
                <a:latin typeface="Trebuchet MS"/>
                <a:cs typeface="Trebuchet MS"/>
              </a:rPr>
              <a:t> </a:t>
            </a:r>
            <a:r>
              <a:rPr sz="2900" b="0" dirty="0">
                <a:latin typeface="Trebuchet MS"/>
                <a:cs typeface="Trebuchet MS"/>
              </a:rPr>
              <a:t>кнопку</a:t>
            </a:r>
            <a:r>
              <a:rPr sz="2900" b="0" spc="-180" dirty="0">
                <a:latin typeface="Trebuchet MS"/>
                <a:cs typeface="Trebuchet MS"/>
              </a:rPr>
              <a:t> </a:t>
            </a:r>
            <a:r>
              <a:rPr sz="2900" b="0" dirty="0">
                <a:latin typeface="Trebuchet MS"/>
                <a:cs typeface="Trebuchet MS"/>
              </a:rPr>
              <a:t>«Одобрить</a:t>
            </a:r>
            <a:r>
              <a:rPr sz="2900" b="0" spc="-220" dirty="0">
                <a:latin typeface="Trebuchet MS"/>
                <a:cs typeface="Trebuchet MS"/>
              </a:rPr>
              <a:t> </a:t>
            </a:r>
            <a:r>
              <a:rPr sz="2900" b="0" dirty="0">
                <a:latin typeface="Trebuchet MS"/>
                <a:cs typeface="Trebuchet MS"/>
              </a:rPr>
              <a:t>и</a:t>
            </a:r>
            <a:r>
              <a:rPr sz="2900" b="0" spc="-190" dirty="0">
                <a:latin typeface="Trebuchet MS"/>
                <a:cs typeface="Trebuchet MS"/>
              </a:rPr>
              <a:t> </a:t>
            </a:r>
            <a:r>
              <a:rPr sz="2900" b="0" spc="-10" dirty="0">
                <a:latin typeface="Trebuchet MS"/>
                <a:cs typeface="Trebuchet MS"/>
              </a:rPr>
              <a:t>подписать»</a:t>
            </a:r>
            <a:endParaRPr sz="2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5" y="1484375"/>
            <a:ext cx="12042648" cy="47929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6519" y="198120"/>
            <a:ext cx="792479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1285">
              <a:lnSpc>
                <a:spcPts val="3390"/>
              </a:lnSpc>
              <a:spcBef>
                <a:spcPts val="105"/>
              </a:spcBef>
            </a:pPr>
            <a:r>
              <a:rPr sz="2900" dirty="0"/>
              <a:t>ДОГОВОР</a:t>
            </a:r>
            <a:r>
              <a:rPr sz="2900" spc="-65" dirty="0"/>
              <a:t> </a:t>
            </a:r>
            <a:r>
              <a:rPr sz="2900" spc="-30" dirty="0"/>
              <a:t>ЗАКЛЮЧЕН</a:t>
            </a:r>
            <a:r>
              <a:rPr sz="2900" spc="-130" dirty="0"/>
              <a:t> </a:t>
            </a:r>
            <a:r>
              <a:rPr sz="2900" dirty="0"/>
              <a:t>И</a:t>
            </a:r>
            <a:r>
              <a:rPr sz="2900" spc="-130" dirty="0"/>
              <a:t> </a:t>
            </a:r>
            <a:r>
              <a:rPr sz="2900" spc="-35" dirty="0"/>
              <a:t>ПОЯВИТСЯ</a:t>
            </a:r>
            <a:r>
              <a:rPr sz="2900" spc="-140" dirty="0"/>
              <a:t> </a:t>
            </a:r>
            <a:r>
              <a:rPr sz="2900" dirty="0"/>
              <a:t>В</a:t>
            </a:r>
            <a:r>
              <a:rPr sz="2900" spc="-35" dirty="0"/>
              <a:t> </a:t>
            </a:r>
            <a:r>
              <a:rPr sz="2900" spc="-10" dirty="0"/>
              <a:t>РАЗДЕЛЕ</a:t>
            </a:r>
            <a:endParaRPr sz="2900"/>
          </a:p>
          <a:p>
            <a:pPr marL="121285">
              <a:lnSpc>
                <a:spcPts val="3390"/>
              </a:lnSpc>
            </a:pPr>
            <a:r>
              <a:rPr sz="2900" spc="-10" dirty="0"/>
              <a:t>«Договоры»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1446275"/>
            <a:ext cx="11213592" cy="481431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7752" y="198120"/>
            <a:ext cx="798576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dirty="0"/>
              <a:t>ДОГОВОР</a:t>
            </a:r>
            <a:r>
              <a:rPr spc="25" dirty="0"/>
              <a:t> </a:t>
            </a:r>
            <a:r>
              <a:rPr spc="-10" dirty="0"/>
              <a:t>ЗАКЛЮЧЕН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1" y="1327403"/>
            <a:ext cx="12138660" cy="49301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92340" y="0"/>
            <a:ext cx="4899660" cy="6858000"/>
            <a:chOff x="7292340" y="0"/>
            <a:chExt cx="48996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2340" y="0"/>
              <a:ext cx="489965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1956" y="3223260"/>
              <a:ext cx="419100" cy="3977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4716" y="5215128"/>
              <a:ext cx="449579" cy="451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2460" y="1167383"/>
              <a:ext cx="630935" cy="6309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66148" y="263652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140080" y="0"/>
                  </a:moveTo>
                  <a:lnTo>
                    <a:pt x="95757" y="7112"/>
                  </a:lnTo>
                  <a:lnTo>
                    <a:pt x="57276" y="27050"/>
                  </a:lnTo>
                  <a:lnTo>
                    <a:pt x="27050" y="57276"/>
                  </a:lnTo>
                  <a:lnTo>
                    <a:pt x="7111" y="95758"/>
                  </a:lnTo>
                  <a:lnTo>
                    <a:pt x="0" y="140081"/>
                  </a:lnTo>
                  <a:lnTo>
                    <a:pt x="7111" y="184403"/>
                  </a:lnTo>
                  <a:lnTo>
                    <a:pt x="27050" y="222885"/>
                  </a:lnTo>
                  <a:lnTo>
                    <a:pt x="57276" y="253111"/>
                  </a:lnTo>
                  <a:lnTo>
                    <a:pt x="95757" y="273050"/>
                  </a:lnTo>
                  <a:lnTo>
                    <a:pt x="140080" y="280162"/>
                  </a:lnTo>
                  <a:lnTo>
                    <a:pt x="184403" y="273050"/>
                  </a:lnTo>
                  <a:lnTo>
                    <a:pt x="222884" y="253111"/>
                  </a:lnTo>
                  <a:lnTo>
                    <a:pt x="253110" y="222885"/>
                  </a:lnTo>
                  <a:lnTo>
                    <a:pt x="273050" y="184403"/>
                  </a:lnTo>
                  <a:lnTo>
                    <a:pt x="280161" y="140081"/>
                  </a:lnTo>
                  <a:lnTo>
                    <a:pt x="273050" y="95758"/>
                  </a:lnTo>
                  <a:lnTo>
                    <a:pt x="253110" y="57276"/>
                  </a:lnTo>
                  <a:lnTo>
                    <a:pt x="222884" y="27050"/>
                  </a:lnTo>
                  <a:lnTo>
                    <a:pt x="184403" y="7112"/>
                  </a:lnTo>
                  <a:lnTo>
                    <a:pt x="140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66148" y="263652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0" y="140081"/>
                  </a:moveTo>
                  <a:lnTo>
                    <a:pt x="7111" y="95758"/>
                  </a:lnTo>
                  <a:lnTo>
                    <a:pt x="27050" y="57276"/>
                  </a:lnTo>
                  <a:lnTo>
                    <a:pt x="57276" y="27050"/>
                  </a:lnTo>
                  <a:lnTo>
                    <a:pt x="95757" y="7112"/>
                  </a:lnTo>
                  <a:lnTo>
                    <a:pt x="140080" y="0"/>
                  </a:lnTo>
                  <a:lnTo>
                    <a:pt x="184403" y="7112"/>
                  </a:lnTo>
                  <a:lnTo>
                    <a:pt x="222884" y="27050"/>
                  </a:lnTo>
                  <a:lnTo>
                    <a:pt x="253110" y="57276"/>
                  </a:lnTo>
                  <a:lnTo>
                    <a:pt x="273050" y="95758"/>
                  </a:lnTo>
                  <a:lnTo>
                    <a:pt x="280161" y="140081"/>
                  </a:lnTo>
                  <a:lnTo>
                    <a:pt x="273050" y="184403"/>
                  </a:lnTo>
                  <a:lnTo>
                    <a:pt x="253110" y="222885"/>
                  </a:lnTo>
                  <a:lnTo>
                    <a:pt x="222884" y="253111"/>
                  </a:lnTo>
                  <a:lnTo>
                    <a:pt x="184403" y="273050"/>
                  </a:lnTo>
                  <a:lnTo>
                    <a:pt x="140080" y="280162"/>
                  </a:lnTo>
                  <a:lnTo>
                    <a:pt x="95757" y="273050"/>
                  </a:lnTo>
                  <a:lnTo>
                    <a:pt x="57276" y="253111"/>
                  </a:lnTo>
                  <a:lnTo>
                    <a:pt x="27050" y="222885"/>
                  </a:lnTo>
                  <a:lnTo>
                    <a:pt x="7111" y="184403"/>
                  </a:lnTo>
                  <a:lnTo>
                    <a:pt x="0" y="140081"/>
                  </a:lnTo>
                  <a:close/>
                </a:path>
              </a:pathLst>
            </a:custGeom>
            <a:ln w="12192">
              <a:solidFill>
                <a:srgbClr val="E11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0" y="2673095"/>
              <a:ext cx="2727959" cy="25145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16796" y="2682239"/>
              <a:ext cx="2609215" cy="2395855"/>
            </a:xfrm>
            <a:custGeom>
              <a:avLst/>
              <a:gdLst/>
              <a:ahLst/>
              <a:cxnLst/>
              <a:rect l="l" t="t" r="r" b="b"/>
              <a:pathLst>
                <a:path w="2609215" h="2395854">
                  <a:moveTo>
                    <a:pt x="2209673" y="0"/>
                  </a:moveTo>
                  <a:lnTo>
                    <a:pt x="399287" y="0"/>
                  </a:lnTo>
                  <a:lnTo>
                    <a:pt x="352678" y="2667"/>
                  </a:lnTo>
                  <a:lnTo>
                    <a:pt x="307721" y="10540"/>
                  </a:lnTo>
                  <a:lnTo>
                    <a:pt x="264668" y="23240"/>
                  </a:lnTo>
                  <a:lnTo>
                    <a:pt x="223647" y="40639"/>
                  </a:lnTo>
                  <a:lnTo>
                    <a:pt x="185293" y="62230"/>
                  </a:lnTo>
                  <a:lnTo>
                    <a:pt x="149605" y="87757"/>
                  </a:lnTo>
                  <a:lnTo>
                    <a:pt x="116967" y="116967"/>
                  </a:lnTo>
                  <a:lnTo>
                    <a:pt x="87756" y="149606"/>
                  </a:lnTo>
                  <a:lnTo>
                    <a:pt x="62229" y="185293"/>
                  </a:lnTo>
                  <a:lnTo>
                    <a:pt x="40639" y="223647"/>
                  </a:lnTo>
                  <a:lnTo>
                    <a:pt x="23240" y="264668"/>
                  </a:lnTo>
                  <a:lnTo>
                    <a:pt x="10540" y="307721"/>
                  </a:lnTo>
                  <a:lnTo>
                    <a:pt x="2667" y="352679"/>
                  </a:lnTo>
                  <a:lnTo>
                    <a:pt x="0" y="399288"/>
                  </a:lnTo>
                  <a:lnTo>
                    <a:pt x="0" y="1996313"/>
                  </a:lnTo>
                  <a:lnTo>
                    <a:pt x="2667" y="2042922"/>
                  </a:lnTo>
                  <a:lnTo>
                    <a:pt x="10540" y="2087880"/>
                  </a:lnTo>
                  <a:lnTo>
                    <a:pt x="23240" y="2130933"/>
                  </a:lnTo>
                  <a:lnTo>
                    <a:pt x="40639" y="2171954"/>
                  </a:lnTo>
                  <a:lnTo>
                    <a:pt x="62229" y="2210308"/>
                  </a:lnTo>
                  <a:lnTo>
                    <a:pt x="87756" y="2245995"/>
                  </a:lnTo>
                  <a:lnTo>
                    <a:pt x="116967" y="2278634"/>
                  </a:lnTo>
                  <a:lnTo>
                    <a:pt x="149605" y="2307844"/>
                  </a:lnTo>
                  <a:lnTo>
                    <a:pt x="185293" y="2333371"/>
                  </a:lnTo>
                  <a:lnTo>
                    <a:pt x="223647" y="2354961"/>
                  </a:lnTo>
                  <a:lnTo>
                    <a:pt x="264668" y="2372360"/>
                  </a:lnTo>
                  <a:lnTo>
                    <a:pt x="307721" y="2385060"/>
                  </a:lnTo>
                  <a:lnTo>
                    <a:pt x="352678" y="2392934"/>
                  </a:lnTo>
                  <a:lnTo>
                    <a:pt x="399287" y="2395601"/>
                  </a:lnTo>
                  <a:lnTo>
                    <a:pt x="2209673" y="2395601"/>
                  </a:lnTo>
                  <a:lnTo>
                    <a:pt x="2256281" y="2392934"/>
                  </a:lnTo>
                  <a:lnTo>
                    <a:pt x="2301239" y="2385060"/>
                  </a:lnTo>
                  <a:lnTo>
                    <a:pt x="2344293" y="2372360"/>
                  </a:lnTo>
                  <a:lnTo>
                    <a:pt x="2385313" y="2354961"/>
                  </a:lnTo>
                  <a:lnTo>
                    <a:pt x="2423668" y="2333371"/>
                  </a:lnTo>
                  <a:lnTo>
                    <a:pt x="2459354" y="2307844"/>
                  </a:lnTo>
                  <a:lnTo>
                    <a:pt x="2491994" y="2278634"/>
                  </a:lnTo>
                  <a:lnTo>
                    <a:pt x="2521204" y="2245995"/>
                  </a:lnTo>
                  <a:lnTo>
                    <a:pt x="2546730" y="2210308"/>
                  </a:lnTo>
                  <a:lnTo>
                    <a:pt x="2568321" y="2171954"/>
                  </a:lnTo>
                  <a:lnTo>
                    <a:pt x="2585720" y="2130933"/>
                  </a:lnTo>
                  <a:lnTo>
                    <a:pt x="2598420" y="2087880"/>
                  </a:lnTo>
                  <a:lnTo>
                    <a:pt x="2606294" y="2042922"/>
                  </a:lnTo>
                  <a:lnTo>
                    <a:pt x="2608960" y="1996313"/>
                  </a:lnTo>
                  <a:lnTo>
                    <a:pt x="2608960" y="399288"/>
                  </a:lnTo>
                  <a:lnTo>
                    <a:pt x="2606294" y="352679"/>
                  </a:lnTo>
                  <a:lnTo>
                    <a:pt x="2598420" y="307721"/>
                  </a:lnTo>
                  <a:lnTo>
                    <a:pt x="2585720" y="264668"/>
                  </a:lnTo>
                  <a:lnTo>
                    <a:pt x="2568321" y="223647"/>
                  </a:lnTo>
                  <a:lnTo>
                    <a:pt x="2546730" y="185293"/>
                  </a:lnTo>
                  <a:lnTo>
                    <a:pt x="2521204" y="149606"/>
                  </a:lnTo>
                  <a:lnTo>
                    <a:pt x="2491994" y="116967"/>
                  </a:lnTo>
                  <a:lnTo>
                    <a:pt x="2459354" y="87757"/>
                  </a:lnTo>
                  <a:lnTo>
                    <a:pt x="2423668" y="62230"/>
                  </a:lnTo>
                  <a:lnTo>
                    <a:pt x="2385313" y="40639"/>
                  </a:lnTo>
                  <a:lnTo>
                    <a:pt x="2344293" y="23240"/>
                  </a:lnTo>
                  <a:lnTo>
                    <a:pt x="2301239" y="10540"/>
                  </a:lnTo>
                  <a:lnTo>
                    <a:pt x="2256281" y="2667"/>
                  </a:lnTo>
                  <a:lnTo>
                    <a:pt x="2209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16796" y="2682239"/>
              <a:ext cx="2609215" cy="2395855"/>
            </a:xfrm>
            <a:custGeom>
              <a:avLst/>
              <a:gdLst/>
              <a:ahLst/>
              <a:cxnLst/>
              <a:rect l="l" t="t" r="r" b="b"/>
              <a:pathLst>
                <a:path w="2609215" h="2395854">
                  <a:moveTo>
                    <a:pt x="0" y="399288"/>
                  </a:moveTo>
                  <a:lnTo>
                    <a:pt x="2667" y="352679"/>
                  </a:lnTo>
                  <a:lnTo>
                    <a:pt x="10540" y="307721"/>
                  </a:lnTo>
                  <a:lnTo>
                    <a:pt x="23240" y="264668"/>
                  </a:lnTo>
                  <a:lnTo>
                    <a:pt x="40639" y="223647"/>
                  </a:lnTo>
                  <a:lnTo>
                    <a:pt x="62229" y="185293"/>
                  </a:lnTo>
                  <a:lnTo>
                    <a:pt x="87756" y="149606"/>
                  </a:lnTo>
                  <a:lnTo>
                    <a:pt x="116967" y="116967"/>
                  </a:lnTo>
                  <a:lnTo>
                    <a:pt x="149605" y="87757"/>
                  </a:lnTo>
                  <a:lnTo>
                    <a:pt x="185293" y="62230"/>
                  </a:lnTo>
                  <a:lnTo>
                    <a:pt x="223647" y="40639"/>
                  </a:lnTo>
                  <a:lnTo>
                    <a:pt x="264668" y="23240"/>
                  </a:lnTo>
                  <a:lnTo>
                    <a:pt x="307721" y="10540"/>
                  </a:lnTo>
                  <a:lnTo>
                    <a:pt x="352678" y="2667"/>
                  </a:lnTo>
                  <a:lnTo>
                    <a:pt x="399287" y="0"/>
                  </a:lnTo>
                  <a:lnTo>
                    <a:pt x="2209673" y="0"/>
                  </a:lnTo>
                  <a:lnTo>
                    <a:pt x="2256281" y="2667"/>
                  </a:lnTo>
                  <a:lnTo>
                    <a:pt x="2301239" y="10540"/>
                  </a:lnTo>
                  <a:lnTo>
                    <a:pt x="2344293" y="23240"/>
                  </a:lnTo>
                  <a:lnTo>
                    <a:pt x="2385313" y="40639"/>
                  </a:lnTo>
                  <a:lnTo>
                    <a:pt x="2423668" y="62230"/>
                  </a:lnTo>
                  <a:lnTo>
                    <a:pt x="2459354" y="87757"/>
                  </a:lnTo>
                  <a:lnTo>
                    <a:pt x="2491994" y="116967"/>
                  </a:lnTo>
                  <a:lnTo>
                    <a:pt x="2521204" y="149606"/>
                  </a:lnTo>
                  <a:lnTo>
                    <a:pt x="2546730" y="185293"/>
                  </a:lnTo>
                  <a:lnTo>
                    <a:pt x="2568321" y="223647"/>
                  </a:lnTo>
                  <a:lnTo>
                    <a:pt x="2585720" y="264668"/>
                  </a:lnTo>
                  <a:lnTo>
                    <a:pt x="2598420" y="307721"/>
                  </a:lnTo>
                  <a:lnTo>
                    <a:pt x="2606294" y="352679"/>
                  </a:lnTo>
                  <a:lnTo>
                    <a:pt x="2608960" y="399288"/>
                  </a:lnTo>
                  <a:lnTo>
                    <a:pt x="2608960" y="1996313"/>
                  </a:lnTo>
                  <a:lnTo>
                    <a:pt x="2606294" y="2042922"/>
                  </a:lnTo>
                  <a:lnTo>
                    <a:pt x="2598420" y="2087880"/>
                  </a:lnTo>
                  <a:lnTo>
                    <a:pt x="2585720" y="2130933"/>
                  </a:lnTo>
                  <a:lnTo>
                    <a:pt x="2568321" y="2171954"/>
                  </a:lnTo>
                  <a:lnTo>
                    <a:pt x="2546730" y="2210308"/>
                  </a:lnTo>
                  <a:lnTo>
                    <a:pt x="2521204" y="2245995"/>
                  </a:lnTo>
                  <a:lnTo>
                    <a:pt x="2491994" y="2278634"/>
                  </a:lnTo>
                  <a:lnTo>
                    <a:pt x="2459354" y="2307844"/>
                  </a:lnTo>
                  <a:lnTo>
                    <a:pt x="2423668" y="2333371"/>
                  </a:lnTo>
                  <a:lnTo>
                    <a:pt x="2385313" y="2354961"/>
                  </a:lnTo>
                  <a:lnTo>
                    <a:pt x="2344293" y="2372360"/>
                  </a:lnTo>
                  <a:lnTo>
                    <a:pt x="2301239" y="2385060"/>
                  </a:lnTo>
                  <a:lnTo>
                    <a:pt x="2256281" y="2392934"/>
                  </a:lnTo>
                  <a:lnTo>
                    <a:pt x="2209673" y="2395601"/>
                  </a:lnTo>
                  <a:lnTo>
                    <a:pt x="399287" y="2395601"/>
                  </a:lnTo>
                  <a:lnTo>
                    <a:pt x="352678" y="2392934"/>
                  </a:lnTo>
                  <a:lnTo>
                    <a:pt x="307721" y="2385060"/>
                  </a:lnTo>
                  <a:lnTo>
                    <a:pt x="264668" y="2372360"/>
                  </a:lnTo>
                  <a:lnTo>
                    <a:pt x="223647" y="2354961"/>
                  </a:lnTo>
                  <a:lnTo>
                    <a:pt x="185293" y="2333371"/>
                  </a:lnTo>
                  <a:lnTo>
                    <a:pt x="149605" y="2307844"/>
                  </a:lnTo>
                  <a:lnTo>
                    <a:pt x="116967" y="2278634"/>
                  </a:lnTo>
                  <a:lnTo>
                    <a:pt x="87756" y="2245995"/>
                  </a:lnTo>
                  <a:lnTo>
                    <a:pt x="62229" y="2210308"/>
                  </a:lnTo>
                  <a:lnTo>
                    <a:pt x="40639" y="2171954"/>
                  </a:lnTo>
                  <a:lnTo>
                    <a:pt x="23240" y="2130933"/>
                  </a:lnTo>
                  <a:lnTo>
                    <a:pt x="10540" y="2087880"/>
                  </a:lnTo>
                  <a:lnTo>
                    <a:pt x="2667" y="2042922"/>
                  </a:lnTo>
                  <a:lnTo>
                    <a:pt x="0" y="1996313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F047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7080" y="2118105"/>
            <a:ext cx="39954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0" spc="-85" dirty="0">
                <a:solidFill>
                  <a:srgbClr val="1A1C21"/>
                </a:solidFill>
                <a:latin typeface="Microsoft Sans Serif"/>
                <a:cs typeface="Microsoft Sans Serif"/>
              </a:rPr>
              <a:t>Ларочкина</a:t>
            </a:r>
            <a:r>
              <a:rPr sz="4000" b="0" spc="-200" dirty="0">
                <a:solidFill>
                  <a:srgbClr val="1A1C21"/>
                </a:solidFill>
                <a:latin typeface="Microsoft Sans Serif"/>
                <a:cs typeface="Microsoft Sans Serif"/>
              </a:rPr>
              <a:t> </a:t>
            </a:r>
            <a:r>
              <a:rPr sz="4000" b="0" spc="-20" dirty="0">
                <a:solidFill>
                  <a:srgbClr val="1A1C21"/>
                </a:solidFill>
                <a:latin typeface="Microsoft Sans Serif"/>
                <a:cs typeface="Microsoft Sans Serif"/>
              </a:rPr>
              <a:t>Юлия </a:t>
            </a:r>
            <a:r>
              <a:rPr sz="4000" b="0" spc="-10" dirty="0">
                <a:solidFill>
                  <a:srgbClr val="1A1C21"/>
                </a:solidFill>
                <a:latin typeface="Microsoft Sans Serif"/>
                <a:cs typeface="Microsoft Sans Serif"/>
              </a:rPr>
              <a:t>Владимировна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279" y="3781044"/>
            <a:ext cx="45720" cy="1050290"/>
          </a:xfrm>
          <a:custGeom>
            <a:avLst/>
            <a:gdLst/>
            <a:ahLst/>
            <a:cxnLst/>
            <a:rect l="l" t="t" r="r" b="b"/>
            <a:pathLst>
              <a:path w="45720" h="1050289">
                <a:moveTo>
                  <a:pt x="45720" y="0"/>
                </a:moveTo>
                <a:lnTo>
                  <a:pt x="0" y="0"/>
                </a:lnTo>
                <a:lnTo>
                  <a:pt x="0" y="1049781"/>
                </a:lnTo>
                <a:lnTo>
                  <a:pt x="45720" y="1049781"/>
                </a:lnTo>
                <a:lnTo>
                  <a:pt x="45720" y="0"/>
                </a:lnTo>
                <a:close/>
              </a:path>
            </a:pathLst>
          </a:custGeom>
          <a:solidFill>
            <a:srgbClr val="E11E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284" y="5097779"/>
            <a:ext cx="435864" cy="43434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1744" y="3777437"/>
            <a:ext cx="5703570" cy="210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5"/>
              </a:lnSpc>
              <a:spcBef>
                <a:spcPts val="100"/>
              </a:spcBef>
            </a:pPr>
            <a:r>
              <a:rPr sz="2400" spc="-20" dirty="0">
                <a:solidFill>
                  <a:srgbClr val="1A1C21"/>
                </a:solidFill>
                <a:latin typeface="Microsoft Sans Serif"/>
                <a:cs typeface="Microsoft Sans Serif"/>
              </a:rPr>
              <a:t>Региональный</a:t>
            </a:r>
            <a:r>
              <a:rPr sz="2400" spc="-65" dirty="0">
                <a:solidFill>
                  <a:srgbClr val="1A1C21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A1C21"/>
                </a:solidFill>
                <a:latin typeface="Microsoft Sans Serif"/>
                <a:cs typeface="Microsoft Sans Serif"/>
              </a:rPr>
              <a:t>представитель</a:t>
            </a:r>
            <a:r>
              <a:rPr sz="2400" spc="-75" dirty="0">
                <a:solidFill>
                  <a:srgbClr val="1A1C2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A1C21"/>
                </a:solidFill>
                <a:latin typeface="Microsoft Sans Serif"/>
                <a:cs typeface="Microsoft Sans Serif"/>
              </a:rPr>
              <a:t>по</a:t>
            </a:r>
            <a:r>
              <a:rPr sz="2400" spc="-110" dirty="0">
                <a:solidFill>
                  <a:srgbClr val="1A1C2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A1C21"/>
                </a:solidFill>
                <a:latin typeface="Microsoft Sans Serif"/>
                <a:cs typeface="Microsoft Sans Serif"/>
              </a:rPr>
              <a:t>работе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745"/>
              </a:lnSpc>
            </a:pPr>
            <a:r>
              <a:rPr sz="2400" dirty="0">
                <a:solidFill>
                  <a:srgbClr val="1A1C21"/>
                </a:solidFill>
                <a:latin typeface="Microsoft Sans Serif"/>
                <a:cs typeface="Microsoft Sans Serif"/>
              </a:rPr>
              <a:t>с</a:t>
            </a:r>
            <a:r>
              <a:rPr sz="2400" spc="-5" dirty="0">
                <a:solidFill>
                  <a:srgbClr val="1A1C21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1A1C21"/>
                </a:solidFill>
                <a:latin typeface="Microsoft Sans Serif"/>
                <a:cs typeface="Microsoft Sans Serif"/>
              </a:rPr>
              <a:t>заказчиками</a:t>
            </a:r>
            <a:r>
              <a:rPr sz="2400" spc="-70" dirty="0">
                <a:solidFill>
                  <a:srgbClr val="1A1C2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A1C21"/>
                </a:solidFill>
                <a:latin typeface="Microsoft Sans Serif"/>
                <a:cs typeface="Microsoft Sans Serif"/>
              </a:rPr>
              <a:t>ООО</a:t>
            </a:r>
            <a:r>
              <a:rPr sz="2400" spc="-45" dirty="0">
                <a:solidFill>
                  <a:srgbClr val="1A1C21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1A1C21"/>
                </a:solidFill>
                <a:latin typeface="Microsoft Sans Serif"/>
                <a:cs typeface="Microsoft Sans Serif"/>
              </a:rPr>
              <a:t>«РТС-</a:t>
            </a:r>
            <a:r>
              <a:rPr sz="2400" spc="-10" dirty="0">
                <a:solidFill>
                  <a:srgbClr val="1A1C21"/>
                </a:solidFill>
                <a:latin typeface="Microsoft Sans Serif"/>
                <a:cs typeface="Microsoft Sans Serif"/>
              </a:rPr>
              <a:t>тендер»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5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447040">
              <a:lnSpc>
                <a:spcPct val="100000"/>
              </a:lnSpc>
            </a:pPr>
            <a:r>
              <a:rPr sz="2000" u="sng" spc="-90" dirty="0">
                <a:solidFill>
                  <a:srgbClr val="343846"/>
                </a:solidFill>
                <a:uFill>
                  <a:solidFill>
                    <a:srgbClr val="343846"/>
                  </a:solidFill>
                </a:uFill>
                <a:latin typeface="Trebuchet MS"/>
                <a:cs typeface="Trebuchet MS"/>
                <a:hlinkClick r:id="rId8"/>
              </a:rPr>
              <a:t>j.larochkina@rts-</a:t>
            </a:r>
            <a:r>
              <a:rPr sz="2000" u="sng" spc="-10" dirty="0">
                <a:solidFill>
                  <a:srgbClr val="343846"/>
                </a:solidFill>
                <a:uFill>
                  <a:solidFill>
                    <a:srgbClr val="343846"/>
                  </a:solidFill>
                </a:uFill>
                <a:latin typeface="Trebuchet MS"/>
                <a:cs typeface="Trebuchet MS"/>
                <a:hlinkClick r:id="rId8"/>
              </a:rPr>
              <a:t>tender.ru</a:t>
            </a:r>
            <a:endParaRPr sz="2000">
              <a:latin typeface="Trebuchet MS"/>
              <a:cs typeface="Trebuchet MS"/>
            </a:endParaRPr>
          </a:p>
          <a:p>
            <a:pPr marL="476884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latin typeface="Arial"/>
                <a:cs typeface="Arial"/>
              </a:rPr>
              <a:t>+7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-85" dirty="0">
                <a:latin typeface="Arial"/>
                <a:cs typeface="Arial"/>
              </a:rPr>
              <a:t>(920)281-</a:t>
            </a:r>
            <a:r>
              <a:rPr sz="1800" b="1" spc="-150" dirty="0">
                <a:latin typeface="Arial"/>
                <a:cs typeface="Arial"/>
              </a:rPr>
              <a:t>05-</a:t>
            </a:r>
            <a:r>
              <a:rPr sz="1800" b="1" spc="-25" dirty="0">
                <a:latin typeface="Arial"/>
                <a:cs typeface="Arial"/>
              </a:rPr>
              <a:t>56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0708" y="348995"/>
            <a:ext cx="2660904" cy="61264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871971" y="0"/>
            <a:ext cx="6320155" cy="6771640"/>
            <a:chOff x="5871971" y="0"/>
            <a:chExt cx="6320155" cy="677164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63555" y="3063239"/>
              <a:ext cx="1207007" cy="15422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71971" y="0"/>
              <a:ext cx="6320028" cy="67711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4704" y="198120"/>
            <a:ext cx="774192" cy="7757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291" y="348462"/>
            <a:ext cx="9763760" cy="12712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ВХОД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400" b="1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ЭЛЕКТРОННЫЙ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МАГАЗИН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rebuchet MS"/>
                <a:cs typeface="Trebuchet MS"/>
              </a:rPr>
              <a:t>БРЯНСКОЙ</a:t>
            </a:r>
            <a:r>
              <a:rPr sz="14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ОБЛАСТИ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13199"/>
              </a:lnSpc>
              <a:spcBef>
                <a:spcPts val="150"/>
              </a:spcBef>
            </a:pPr>
            <a:r>
              <a:rPr sz="1400" b="1" spc="-70" dirty="0">
                <a:solidFill>
                  <a:srgbClr val="FF0000"/>
                </a:solidFill>
                <a:latin typeface="Trebuchet MS"/>
                <a:cs typeface="Trebuchet MS"/>
              </a:rPr>
              <a:t>Если</a:t>
            </a:r>
            <a:r>
              <a:rPr sz="14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заказчик</a:t>
            </a:r>
            <a:r>
              <a:rPr sz="14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FF0000"/>
                </a:solidFill>
                <a:latin typeface="Trebuchet MS"/>
                <a:cs typeface="Trebuchet MS"/>
              </a:rPr>
              <a:t>зарегистрирован</a:t>
            </a:r>
            <a:r>
              <a:rPr sz="1400" b="1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как</a:t>
            </a:r>
            <a:r>
              <a:rPr sz="14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заказчик</a:t>
            </a:r>
            <a:r>
              <a:rPr sz="14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10" dirty="0">
                <a:solidFill>
                  <a:srgbClr val="FF0000"/>
                </a:solidFill>
                <a:latin typeface="Trebuchet MS"/>
                <a:cs typeface="Trebuchet MS"/>
              </a:rPr>
              <a:t>44-</a:t>
            </a:r>
            <a:r>
              <a:rPr sz="1400" b="1" spc="-60" dirty="0">
                <a:solidFill>
                  <a:srgbClr val="FF0000"/>
                </a:solidFill>
                <a:latin typeface="Trebuchet MS"/>
                <a:cs typeface="Trebuchet MS"/>
              </a:rPr>
              <a:t>ФЗ,</a:t>
            </a:r>
            <a:r>
              <a:rPr sz="14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то</a:t>
            </a:r>
            <a:r>
              <a:rPr sz="14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95" dirty="0">
                <a:solidFill>
                  <a:srgbClr val="FF0000"/>
                </a:solidFill>
                <a:latin typeface="Trebuchet MS"/>
                <a:cs typeface="Trebuchet MS"/>
              </a:rPr>
              <a:t>никаких</a:t>
            </a:r>
            <a:r>
              <a:rPr sz="14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FF0000"/>
                </a:solidFill>
                <a:latin typeface="Trebuchet MS"/>
                <a:cs typeface="Trebuchet MS"/>
              </a:rPr>
              <a:t>дополнительных</a:t>
            </a:r>
            <a:r>
              <a:rPr sz="14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95" dirty="0">
                <a:solidFill>
                  <a:srgbClr val="FF0000"/>
                </a:solidFill>
                <a:latin typeface="Trebuchet MS"/>
                <a:cs typeface="Trebuchet MS"/>
              </a:rPr>
              <a:t>действий</a:t>
            </a:r>
            <a:r>
              <a:rPr sz="14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не </a:t>
            </a:r>
            <a:r>
              <a:rPr sz="1400" b="1" spc="-114" dirty="0">
                <a:solidFill>
                  <a:srgbClr val="FF0000"/>
                </a:solidFill>
                <a:latin typeface="Trebuchet MS"/>
                <a:cs typeface="Trebuchet MS"/>
              </a:rPr>
              <a:t>требуется,</a:t>
            </a:r>
            <a:r>
              <a:rPr sz="14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достаточно 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войти</a:t>
            </a:r>
            <a:r>
              <a:rPr sz="1400" b="1" spc="-1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под</a:t>
            </a:r>
            <a:r>
              <a:rPr sz="1400" b="1" spc="-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85" dirty="0">
                <a:solidFill>
                  <a:srgbClr val="FF0000"/>
                </a:solidFill>
                <a:latin typeface="Trebuchet MS"/>
                <a:cs typeface="Trebuchet MS"/>
              </a:rPr>
              <a:t>электронной</a:t>
            </a:r>
            <a:r>
              <a:rPr sz="14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подписью.</a:t>
            </a:r>
            <a:r>
              <a:rPr sz="14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Если</a:t>
            </a:r>
            <a:r>
              <a:rPr sz="14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у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вас</a:t>
            </a:r>
            <a:r>
              <a:rPr sz="14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менялась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электронная подпись,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то</a:t>
            </a:r>
            <a:r>
              <a:rPr sz="14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сначала</a:t>
            </a:r>
            <a:r>
              <a:rPr sz="14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ее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необходимо</a:t>
            </a:r>
            <a:r>
              <a:rPr sz="14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загрузить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4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ЕИС</a:t>
            </a:r>
            <a:r>
              <a:rPr sz="14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и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4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первый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раз</a:t>
            </a:r>
            <a:r>
              <a:rPr sz="14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новой</a:t>
            </a:r>
            <a:r>
              <a:rPr sz="14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подписью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войти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под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Учетной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записью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rebuchet MS"/>
                <a:cs typeface="Trebuchet MS"/>
              </a:rPr>
              <a:t>РТС-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ТЕНДЕР</a:t>
            </a:r>
            <a:r>
              <a:rPr sz="14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как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заказчик</a:t>
            </a:r>
            <a:r>
              <a:rPr sz="14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rebuchet MS"/>
                <a:cs typeface="Trebuchet MS"/>
              </a:rPr>
              <a:t>44-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ФЗ</a:t>
            </a:r>
            <a:r>
              <a:rPr sz="14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rebuchet MS"/>
                <a:cs typeface="Trebuchet MS"/>
              </a:rPr>
              <a:t>или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заказчик</a:t>
            </a:r>
            <a:r>
              <a:rPr sz="14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4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rebuchet MS"/>
                <a:cs typeface="Trebuchet MS"/>
              </a:rPr>
              <a:t>223-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ФЗ,</a:t>
            </a:r>
            <a:r>
              <a:rPr sz="14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далее</a:t>
            </a:r>
            <a:r>
              <a:rPr sz="14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осуществлять</a:t>
            </a:r>
            <a:r>
              <a:rPr sz="1400" b="1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вход</a:t>
            </a:r>
            <a:r>
              <a:rPr sz="140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как</a:t>
            </a:r>
            <a:r>
              <a:rPr sz="1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rebuchet MS"/>
                <a:cs typeface="Trebuchet MS"/>
              </a:rPr>
              <a:t>обычно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03" y="1789176"/>
            <a:ext cx="12160250" cy="5069205"/>
            <a:chOff x="32003" y="1789176"/>
            <a:chExt cx="12160250" cy="50692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9" y="2209800"/>
              <a:ext cx="11951208" cy="4648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3" y="1789176"/>
              <a:ext cx="12159996" cy="5068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5183" y="198120"/>
            <a:ext cx="774192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919" rIns="0" bIns="0" rtlCol="0">
            <a:spAutoFit/>
          </a:bodyPr>
          <a:lstStyle/>
          <a:p>
            <a:pPr marL="121285">
              <a:lnSpc>
                <a:spcPts val="2950"/>
              </a:lnSpc>
              <a:spcBef>
                <a:spcPts val="95"/>
              </a:spcBef>
            </a:pPr>
            <a:r>
              <a:rPr sz="2500" dirty="0"/>
              <a:t>ВХОД</a:t>
            </a:r>
            <a:r>
              <a:rPr sz="2500" spc="-80" dirty="0"/>
              <a:t> </a:t>
            </a:r>
            <a:r>
              <a:rPr sz="2500" dirty="0"/>
              <a:t>В</a:t>
            </a:r>
            <a:r>
              <a:rPr sz="2500" spc="-15" dirty="0"/>
              <a:t> </a:t>
            </a:r>
            <a:r>
              <a:rPr sz="2500" spc="-60" dirty="0"/>
              <a:t>ЭЛЕКТРОННЫЙ</a:t>
            </a:r>
            <a:r>
              <a:rPr sz="2500" spc="-110" dirty="0"/>
              <a:t> </a:t>
            </a:r>
            <a:r>
              <a:rPr sz="2500" dirty="0"/>
              <a:t>МАГАЗИН</a:t>
            </a:r>
            <a:r>
              <a:rPr sz="2500" spc="-114" dirty="0"/>
              <a:t> </a:t>
            </a:r>
            <a:r>
              <a:rPr sz="2500" spc="-35" dirty="0"/>
              <a:t>БРЯНСКОЙ</a:t>
            </a:r>
            <a:r>
              <a:rPr sz="2500" spc="-90" dirty="0"/>
              <a:t> </a:t>
            </a:r>
            <a:r>
              <a:rPr sz="2500" spc="-10" dirty="0"/>
              <a:t>ОБЛАСТИ</a:t>
            </a:r>
            <a:endParaRPr sz="2500"/>
          </a:p>
          <a:p>
            <a:pPr marL="121285">
              <a:lnSpc>
                <a:spcPts val="2950"/>
              </a:lnSpc>
            </a:pPr>
            <a:r>
              <a:rPr sz="2500" spc="-90" dirty="0"/>
              <a:t>Выбираем</a:t>
            </a:r>
            <a:r>
              <a:rPr sz="2500" spc="-135" dirty="0"/>
              <a:t> </a:t>
            </a:r>
            <a:r>
              <a:rPr sz="2500" spc="-85" dirty="0"/>
              <a:t>Роль</a:t>
            </a:r>
            <a:r>
              <a:rPr sz="2500" spc="-145" dirty="0"/>
              <a:t> </a:t>
            </a:r>
            <a:r>
              <a:rPr sz="2500" spc="-85" dirty="0"/>
              <a:t>Заказчик</a:t>
            </a:r>
            <a:r>
              <a:rPr sz="2500" spc="-145" dirty="0"/>
              <a:t> </a:t>
            </a:r>
            <a:r>
              <a:rPr sz="2500" spc="-65" dirty="0"/>
              <a:t>по</a:t>
            </a:r>
            <a:r>
              <a:rPr sz="2500" spc="-140" dirty="0"/>
              <a:t> </a:t>
            </a:r>
            <a:r>
              <a:rPr sz="2500" spc="-95" dirty="0"/>
              <a:t>44-</a:t>
            </a:r>
            <a:r>
              <a:rPr sz="2500" spc="-60" dirty="0"/>
              <a:t>ФЗ</a:t>
            </a:r>
            <a:r>
              <a:rPr sz="2500" spc="-150" dirty="0"/>
              <a:t> </a:t>
            </a:r>
            <a:r>
              <a:rPr sz="2500" spc="-70" dirty="0"/>
              <a:t>или</a:t>
            </a:r>
            <a:r>
              <a:rPr sz="2500" spc="-155" dirty="0"/>
              <a:t> </a:t>
            </a:r>
            <a:r>
              <a:rPr sz="2500" spc="-95" dirty="0"/>
              <a:t>223-</a:t>
            </a:r>
            <a:r>
              <a:rPr sz="2500" spc="-25" dirty="0"/>
              <a:t>ФЗ</a:t>
            </a:r>
            <a:endParaRPr sz="2500"/>
          </a:p>
        </p:txBody>
      </p:sp>
      <p:grpSp>
        <p:nvGrpSpPr>
          <p:cNvPr id="4" name="object 4"/>
          <p:cNvGrpSpPr/>
          <p:nvPr/>
        </p:nvGrpSpPr>
        <p:grpSpPr>
          <a:xfrm>
            <a:off x="30480" y="1415794"/>
            <a:ext cx="12161520" cy="5375275"/>
            <a:chOff x="30480" y="1415794"/>
            <a:chExt cx="12161520" cy="53752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39" y="1770887"/>
              <a:ext cx="11763756" cy="46634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" y="1415794"/>
              <a:ext cx="12161520" cy="53751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1176" y="198120"/>
            <a:ext cx="780287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741" rIns="0" bIns="0" rtlCol="0">
            <a:spAutoFit/>
          </a:bodyPr>
          <a:lstStyle/>
          <a:p>
            <a:pPr marL="121285">
              <a:lnSpc>
                <a:spcPts val="2790"/>
              </a:lnSpc>
              <a:spcBef>
                <a:spcPts val="100"/>
              </a:spcBef>
            </a:pPr>
            <a:r>
              <a:rPr sz="2400" spc="-45" dirty="0"/>
              <a:t>ЭЛЕКТРОННЫЙ</a:t>
            </a:r>
            <a:r>
              <a:rPr sz="2400" spc="-165" dirty="0"/>
              <a:t> </a:t>
            </a:r>
            <a:r>
              <a:rPr sz="2400" dirty="0"/>
              <a:t>МАГАЗИН</a:t>
            </a:r>
            <a:r>
              <a:rPr sz="2400" spc="-140" dirty="0"/>
              <a:t> </a:t>
            </a:r>
            <a:r>
              <a:rPr sz="2400" spc="-20" dirty="0"/>
              <a:t>БРЯНСКОЙ</a:t>
            </a:r>
            <a:r>
              <a:rPr sz="2400" spc="-110" dirty="0"/>
              <a:t> </a:t>
            </a:r>
            <a:r>
              <a:rPr sz="2400" spc="-10" dirty="0"/>
              <a:t>ОБЛАСТИ</a:t>
            </a:r>
            <a:endParaRPr sz="2400"/>
          </a:p>
          <a:p>
            <a:pPr marL="121285">
              <a:lnSpc>
                <a:spcPts val="2790"/>
              </a:lnSpc>
            </a:pPr>
            <a:r>
              <a:rPr sz="2400" spc="-90" dirty="0"/>
              <a:t>Вкладка</a:t>
            </a:r>
            <a:r>
              <a:rPr sz="2400" spc="-190" dirty="0"/>
              <a:t> </a:t>
            </a:r>
            <a:r>
              <a:rPr sz="2400" spc="-70" dirty="0"/>
              <a:t>Пользователь</a:t>
            </a:r>
            <a:r>
              <a:rPr sz="2400" spc="-225" dirty="0"/>
              <a:t> </a:t>
            </a:r>
            <a:r>
              <a:rPr sz="2400" spc="-105" dirty="0"/>
              <a:t>состоит</a:t>
            </a:r>
            <a:r>
              <a:rPr sz="2400" spc="-250" dirty="0"/>
              <a:t> </a:t>
            </a:r>
            <a:r>
              <a:rPr sz="2400" dirty="0"/>
              <a:t>из</a:t>
            </a:r>
            <a:r>
              <a:rPr sz="2400" spc="-105" dirty="0"/>
              <a:t> </a:t>
            </a:r>
            <a:r>
              <a:rPr sz="2400" spc="-65" dirty="0"/>
              <a:t>Разделов</a:t>
            </a:r>
            <a:r>
              <a:rPr sz="2400" spc="-170" dirty="0"/>
              <a:t> </a:t>
            </a:r>
            <a:r>
              <a:rPr sz="2400" spc="-40" dirty="0"/>
              <a:t>МЧД</a:t>
            </a:r>
            <a:r>
              <a:rPr sz="2400" spc="-130" dirty="0"/>
              <a:t> </a:t>
            </a:r>
            <a:r>
              <a:rPr sz="2400" dirty="0"/>
              <a:t>и</a:t>
            </a:r>
            <a:r>
              <a:rPr sz="2400" spc="-200" dirty="0"/>
              <a:t> </a:t>
            </a:r>
            <a:r>
              <a:rPr sz="2400" dirty="0"/>
              <a:t>Моя</a:t>
            </a:r>
            <a:r>
              <a:rPr sz="2400" spc="-100" dirty="0"/>
              <a:t> </a:t>
            </a:r>
            <a:r>
              <a:rPr sz="2400" spc="-10" dirty="0"/>
              <a:t>организация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63" y="1100326"/>
            <a:ext cx="11798808" cy="57470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6895" y="140207"/>
            <a:ext cx="780288" cy="7741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1285">
              <a:lnSpc>
                <a:spcPts val="3390"/>
              </a:lnSpc>
              <a:spcBef>
                <a:spcPts val="105"/>
              </a:spcBef>
            </a:pPr>
            <a:r>
              <a:rPr sz="2900" spc="-50" dirty="0"/>
              <a:t>МАШИНОЧИТАЕМЫЕ</a:t>
            </a:r>
            <a:r>
              <a:rPr sz="2900" spc="-80" dirty="0"/>
              <a:t> </a:t>
            </a:r>
            <a:r>
              <a:rPr sz="2900" spc="-10" dirty="0"/>
              <a:t>ДОВЕРЕННОСТИ</a:t>
            </a:r>
            <a:endParaRPr sz="2900"/>
          </a:p>
          <a:p>
            <a:pPr marL="121285">
              <a:lnSpc>
                <a:spcPts val="3390"/>
              </a:lnSpc>
            </a:pPr>
            <a:r>
              <a:rPr sz="2900" dirty="0"/>
              <a:t>В</a:t>
            </a:r>
            <a:r>
              <a:rPr sz="2900" spc="-20" dirty="0"/>
              <a:t> </a:t>
            </a:r>
            <a:r>
              <a:rPr sz="2900" spc="-85" dirty="0"/>
              <a:t>разделе</a:t>
            </a:r>
            <a:r>
              <a:rPr sz="2900" spc="-245" dirty="0"/>
              <a:t> </a:t>
            </a:r>
            <a:r>
              <a:rPr sz="2900" spc="-30" dirty="0"/>
              <a:t>МЧД</a:t>
            </a:r>
            <a:r>
              <a:rPr sz="2900" spc="-165" dirty="0"/>
              <a:t> </a:t>
            </a:r>
            <a:r>
              <a:rPr sz="2900" spc="-150" dirty="0"/>
              <a:t>доступны</a:t>
            </a:r>
            <a:r>
              <a:rPr sz="2900" spc="-315" dirty="0"/>
              <a:t> </a:t>
            </a:r>
            <a:r>
              <a:rPr sz="2900" spc="-135" dirty="0"/>
              <a:t>следующие</a:t>
            </a:r>
            <a:r>
              <a:rPr sz="2900" spc="-270" dirty="0"/>
              <a:t> </a:t>
            </a:r>
            <a:r>
              <a:rPr sz="2900" spc="-75" dirty="0"/>
              <a:t>функции: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46274"/>
            <a:ext cx="11839956" cy="5407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9256" y="198120"/>
            <a:ext cx="780288" cy="775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905" y="111482"/>
            <a:ext cx="8100059" cy="12249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20" dirty="0">
                <a:solidFill>
                  <a:srgbClr val="FF0000"/>
                </a:solidFill>
              </a:rPr>
              <a:t>РАЗДЕЛ</a:t>
            </a:r>
            <a:r>
              <a:rPr sz="2000" spc="-11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МОЯ</a:t>
            </a:r>
            <a:r>
              <a:rPr sz="2000" spc="-10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ОРГАНИЗАЦИЯ</a:t>
            </a:r>
            <a:endParaRPr sz="2000"/>
          </a:p>
          <a:p>
            <a:pPr marL="12700" marR="5080">
              <a:lnSpc>
                <a:spcPct val="114799"/>
              </a:lnSpc>
              <a:spcBef>
                <a:spcPts val="30"/>
              </a:spcBef>
            </a:pPr>
            <a:r>
              <a:rPr sz="1600" spc="-55" dirty="0">
                <a:solidFill>
                  <a:srgbClr val="FF0000"/>
                </a:solidFill>
              </a:rPr>
              <a:t>Для</a:t>
            </a:r>
            <a:r>
              <a:rPr sz="1600" spc="-114" dirty="0">
                <a:solidFill>
                  <a:srgbClr val="FF0000"/>
                </a:solidFill>
              </a:rPr>
              <a:t> </a:t>
            </a:r>
            <a:r>
              <a:rPr sz="1600" spc="-50" dirty="0">
                <a:solidFill>
                  <a:srgbClr val="FF0000"/>
                </a:solidFill>
              </a:rPr>
              <a:t>заказчика</a:t>
            </a:r>
            <a:r>
              <a:rPr sz="1600" spc="-140" dirty="0">
                <a:solidFill>
                  <a:srgbClr val="FF0000"/>
                </a:solidFill>
              </a:rPr>
              <a:t> </a:t>
            </a:r>
            <a:r>
              <a:rPr sz="1600" spc="-70" dirty="0">
                <a:solidFill>
                  <a:srgbClr val="FF0000"/>
                </a:solidFill>
              </a:rPr>
              <a:t>возможно</a:t>
            </a:r>
            <a:r>
              <a:rPr sz="1600" spc="-80" dirty="0">
                <a:solidFill>
                  <a:srgbClr val="FF0000"/>
                </a:solidFill>
              </a:rPr>
              <a:t> </a:t>
            </a:r>
            <a:r>
              <a:rPr sz="1600" spc="-100" dirty="0">
                <a:solidFill>
                  <a:srgbClr val="FF0000"/>
                </a:solidFill>
              </a:rPr>
              <a:t>настроить</a:t>
            </a:r>
            <a:r>
              <a:rPr sz="1600" spc="-190" dirty="0">
                <a:solidFill>
                  <a:srgbClr val="FF0000"/>
                </a:solidFill>
              </a:rPr>
              <a:t> </a:t>
            </a:r>
            <a:r>
              <a:rPr sz="1600" spc="-80" dirty="0">
                <a:solidFill>
                  <a:srgbClr val="FF0000"/>
                </a:solidFill>
              </a:rPr>
              <a:t>Данные</a:t>
            </a:r>
            <a:r>
              <a:rPr sz="1600" spc="-120" dirty="0">
                <a:solidFill>
                  <a:srgbClr val="FF0000"/>
                </a:solidFill>
              </a:rPr>
              <a:t> </a:t>
            </a:r>
            <a:r>
              <a:rPr sz="1600" dirty="0">
                <a:solidFill>
                  <a:srgbClr val="FF0000"/>
                </a:solidFill>
              </a:rPr>
              <a:t>об</a:t>
            </a:r>
            <a:r>
              <a:rPr sz="1600" spc="-5" dirty="0">
                <a:solidFill>
                  <a:srgbClr val="FF0000"/>
                </a:solidFill>
              </a:rPr>
              <a:t> </a:t>
            </a:r>
            <a:r>
              <a:rPr sz="1600" spc="-75" dirty="0">
                <a:solidFill>
                  <a:srgbClr val="FF0000"/>
                </a:solidFill>
              </a:rPr>
              <a:t>Организации</a:t>
            </a:r>
            <a:r>
              <a:rPr sz="1600" spc="-100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и</a:t>
            </a:r>
            <a:r>
              <a:rPr sz="1600" spc="-120" dirty="0">
                <a:solidFill>
                  <a:srgbClr val="FF0000"/>
                </a:solidFill>
              </a:rPr>
              <a:t> </a:t>
            </a:r>
            <a:r>
              <a:rPr sz="1600" spc="-40" dirty="0">
                <a:solidFill>
                  <a:srgbClr val="FF0000"/>
                </a:solidFill>
              </a:rPr>
              <a:t>Настройки</a:t>
            </a:r>
            <a:r>
              <a:rPr sz="1600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проведения закупки</a:t>
            </a:r>
            <a:r>
              <a:rPr sz="1600" spc="-75" dirty="0">
                <a:solidFill>
                  <a:srgbClr val="FF0000"/>
                </a:solidFill>
              </a:rPr>
              <a:t> </a:t>
            </a:r>
            <a:r>
              <a:rPr sz="1600" dirty="0">
                <a:solidFill>
                  <a:srgbClr val="FF0000"/>
                </a:solidFill>
              </a:rPr>
              <a:t>–</a:t>
            </a:r>
            <a:r>
              <a:rPr sz="1600" spc="-75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напротив</a:t>
            </a:r>
            <a:r>
              <a:rPr sz="1600" spc="-70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каждого</a:t>
            </a:r>
            <a:r>
              <a:rPr sz="1600" spc="-55" dirty="0">
                <a:solidFill>
                  <a:srgbClr val="FF0000"/>
                </a:solidFill>
              </a:rPr>
              <a:t> </a:t>
            </a:r>
            <a:r>
              <a:rPr sz="1600" dirty="0">
                <a:solidFill>
                  <a:srgbClr val="FF0000"/>
                </a:solidFill>
              </a:rPr>
              <a:t>из</a:t>
            </a:r>
            <a:r>
              <a:rPr sz="1600" spc="-75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Разделов</a:t>
            </a:r>
            <a:r>
              <a:rPr sz="1600" spc="-60" dirty="0">
                <a:solidFill>
                  <a:srgbClr val="FF0000"/>
                </a:solidFill>
              </a:rPr>
              <a:t> </a:t>
            </a:r>
            <a:r>
              <a:rPr sz="1600" dirty="0">
                <a:solidFill>
                  <a:srgbClr val="FF0000"/>
                </a:solidFill>
              </a:rPr>
              <a:t>есть</a:t>
            </a:r>
            <a:r>
              <a:rPr sz="1600" spc="-80" dirty="0">
                <a:solidFill>
                  <a:srgbClr val="FF0000"/>
                </a:solidFill>
              </a:rPr>
              <a:t> </a:t>
            </a:r>
            <a:r>
              <a:rPr sz="1600" dirty="0">
                <a:solidFill>
                  <a:srgbClr val="FF0000"/>
                </a:solidFill>
              </a:rPr>
              <a:t>кнопка</a:t>
            </a:r>
            <a:r>
              <a:rPr sz="1600" spc="-75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«Изменить»,</a:t>
            </a:r>
            <a:r>
              <a:rPr sz="1600" spc="-45" dirty="0">
                <a:solidFill>
                  <a:srgbClr val="FF0000"/>
                </a:solidFill>
              </a:rPr>
              <a:t> </a:t>
            </a:r>
            <a:r>
              <a:rPr sz="1600" dirty="0">
                <a:solidFill>
                  <a:srgbClr val="FF0000"/>
                </a:solidFill>
              </a:rPr>
              <a:t>нажав</a:t>
            </a:r>
            <a:r>
              <a:rPr sz="1600" spc="-75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которую возможно</a:t>
            </a:r>
            <a:r>
              <a:rPr sz="1600" spc="-50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отредактировать</a:t>
            </a:r>
            <a:r>
              <a:rPr sz="1600" spc="-50" dirty="0">
                <a:solidFill>
                  <a:srgbClr val="FF0000"/>
                </a:solidFill>
              </a:rPr>
              <a:t> </a:t>
            </a:r>
            <a:r>
              <a:rPr sz="1600" spc="-20" dirty="0">
                <a:solidFill>
                  <a:srgbClr val="FF0000"/>
                </a:solidFill>
              </a:rPr>
              <a:t>соответствующие</a:t>
            </a:r>
            <a:r>
              <a:rPr sz="1600" spc="-50" dirty="0">
                <a:solidFill>
                  <a:srgbClr val="FF0000"/>
                </a:solidFill>
              </a:rPr>
              <a:t> </a:t>
            </a:r>
            <a:r>
              <a:rPr sz="1600" spc="-10" dirty="0">
                <a:solidFill>
                  <a:srgbClr val="FF0000"/>
                </a:solidFill>
              </a:rPr>
              <a:t>разделы</a:t>
            </a:r>
            <a:endParaRPr sz="1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29510"/>
            <a:ext cx="12159996" cy="5428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438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938</Words>
  <Application>Microsoft Office PowerPoint</Application>
  <PresentationFormat>Широкоэкранный</PresentationFormat>
  <Paragraphs>87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Microsoft Sans Serif</vt:lpstr>
      <vt:lpstr>Times New Roman</vt:lpstr>
      <vt:lpstr>Trebuchet MS</vt:lpstr>
      <vt:lpstr>Office Theme</vt:lpstr>
      <vt:lpstr>ОРГАНИЗАЦИЯ ЗАКУПОК МАЛОГО ОБЪЕМА В ЭЛЕКТРОННОМ МАГАЗИНЕ БРЯНСКОЙ ОБЛАСТИ</vt:lpstr>
      <vt:lpstr>‘ЭЛЕКТРОННЫЙ МАГАЗИН БРЯНСКОЙ ОБЛАСТИ https://32-tender.rts-tender.ru/market/supplier</vt:lpstr>
      <vt:lpstr>Витрина УФСИН (закупки по пп. 4,5 или п. 11 ст.93)</vt:lpstr>
      <vt:lpstr>Справа в самом низу Раздел Маркировка, можно выбрать УИС Брянской области и нажать кнопку Сохранить поиск</vt:lpstr>
      <vt:lpstr>Презентация PowerPoint</vt:lpstr>
      <vt:lpstr>ВХОД В ЭЛЕКТРОННЫЙ МАГАЗИН БРЯНСКОЙ ОБЛАСТИ Выбираем Роль Заказчик по 44-ФЗ или 223-ФЗ</vt:lpstr>
      <vt:lpstr>ЭЛЕКТРОННЫЙ МАГАЗИН БРЯНСКОЙ ОБЛАСТИ Вкладка Пользователь состоит из Разделов МЧД и Моя организация</vt:lpstr>
      <vt:lpstr>МАШИНОЧИТАЕМЫЕ ДОВЕРЕННОСТИ В разделе МЧД доступны следующие функции:</vt:lpstr>
      <vt:lpstr>РАЗДЕЛ МОЯ ОРГАНИЗАЦИЯ Для заказчика возможно настроить Данные об Организации и Настройки проведения закупки – напротив каждого из Разделов есть кнопка «Изменить», нажав которую возможно отредактировать соответствующие разделы</vt:lpstr>
      <vt:lpstr>Презентация PowerPoint</vt:lpstr>
      <vt:lpstr>КАК ОПУБЛИКОВАТЬ ЗАКУПКУ Необходимо перейти в Раздел Заказы, далее – Я заказал</vt:lpstr>
      <vt:lpstr>КАК ОПУБЛИКОВАТЬ ЗАКУПКУ И нажать на красную кнопку Добавить закупку</vt:lpstr>
      <vt:lpstr>СТАТИСТИКА ПО ЗАКАЗАМ Слева от кнопки Добавить закупку есть значок Статистика по заказам – можно сформировать отчет за любой период по своим закупкам в магазине</vt:lpstr>
      <vt:lpstr>Презентация PowerPoint</vt:lpstr>
      <vt:lpstr>КАК ОПУБЛИКОВАТЬ ЗАКУПКУ Загружаем необходимые документы для ознакомления Участниками закупки</vt:lpstr>
      <vt:lpstr>КАК ОПУБЛИКОВАТЬ ЗАКУПКУ Выбираем основание проведения закупки и источник финансирования</vt:lpstr>
      <vt:lpstr>КАК ОПУБЛИКОВАТЬ ЗАКУПКУ</vt:lpstr>
      <vt:lpstr>КАК ОПУБЛИКОВАТЬ ЗАКУПКУ Если мы вводим позиции вручную, то пошагово заполняем все данные позиции: наименование, количество, единицу измерения, цену, вид требования по национальному режиму</vt:lpstr>
      <vt:lpstr>КАК ОПУБЛИКОВАТЬ ЗАКУПКУ Не забываем включить кнопку Указать цену за каждую позицию. При многолотовой закупке необходимо воспользоваться кнопкой Добавить позицию слева от кнопки Указать цену за каждую позицию</vt:lpstr>
      <vt:lpstr>КАК ОПУБЛИКОВАТЬ ЗАКУПКУ Чуть  ниже  Раздела  Вид  требований  по  национальному  режиму  находится  раздел  Дополнительные параметры, при нажатии на «+» справа он открывается и также заполняется пошагово: ОКПД, ОКВЭД, Марка, ГОСТ и другие параметры, если они необходимы</vt:lpstr>
      <vt:lpstr>Презентация PowerPoint</vt:lpstr>
      <vt:lpstr>Презентация PowerPoint</vt:lpstr>
      <vt:lpstr>После нажатия кнопки Разместить заказ закупка будет опубликована и перейдет в Разделе Мои заказы на статус Прием предложений</vt:lpstr>
      <vt:lpstr>Презентация PowerPoint</vt:lpstr>
      <vt:lpstr>НЕСОСТОЯВШИЕСЯ ЗАКУПКИ  Закупка признаётся несостоявшейся, если не поступили заявки или все заявки отклонены. В этом случае публикуется вторая заявка, связанная с первой. Если и вторая заявка не состоялась — заказчик вправе опубликовать в разделе «Договоры» договор, заключённый вне электронного магазина.  Если закупка опубликована в первый раз и не состоялась, она переходит в статус «Заказ завершен без договора».  В случае, если заявки были отклонены, протокол с указанием причин отклонения находится в разделе Протокол. Если заявок не было, протокол отсутствует.  </vt:lpstr>
      <vt:lpstr>После завершения заказа без договора необходимо внутри закупки нажать на кнопку Действия и Опубликовать заказ повторно</vt:lpstr>
      <vt:lpstr>После публикации повторной закупки необходимо вернуться в первую закупку и по кнопке Действия выбрать «Связать с существующим заказом», написать в окне Номер повторно опубликованной закупки и нажать на кнопку «Связать»</vt:lpstr>
      <vt:lpstr>Если вторая закупка признана несостоявшейся, то у заказчика есть возможность заключения договора вне электронного магазина. Для этого необходимо перейти во вкладку Договоры и нажать на кнопку «Добавить договор»</vt:lpstr>
      <vt:lpstr>Открывается поле для добавления нового договора и заполняются все поля помеченные звездочкой</vt:lpstr>
      <vt:lpstr>Презентация PowerPoint</vt:lpstr>
      <vt:lpstr>После окончания подачи заявок закупка переходит на этап рассмотрения заявок и публикацию протокола со статусом Согласование условий</vt:lpstr>
      <vt:lpstr>Рассмотрение заявок</vt:lpstr>
      <vt:lpstr>Рассмотрение заявок</vt:lpstr>
      <vt:lpstr>Презентация PowerPoint</vt:lpstr>
      <vt:lpstr>Рассмотрение заявок</vt:lpstr>
      <vt:lpstr>Рассмотрение заявок</vt:lpstr>
      <vt:lpstr>Рассмотрение заявок И нажать на кнопку Одобрить</vt:lpstr>
      <vt:lpstr>ПРОТОКОЛ системный появляется автоматически</vt:lpstr>
      <vt:lpstr>Закупка переходит в статус Согласование договора</vt:lpstr>
      <vt:lpstr>В Разделе Договоры можно скачать данные о договорах</vt:lpstr>
      <vt:lpstr>Презентация PowerPoint</vt:lpstr>
      <vt:lpstr>После подписания договора Продавцом необходимо нажать кнопку «Одобрить и подписать»</vt:lpstr>
      <vt:lpstr>ДОГОВОР ЗАКЛЮЧЕН И ПОЯВИТСЯ В РАЗДЕЛЕ «Договоры»</vt:lpstr>
      <vt:lpstr>ДОГОВОР ЗАКЛЮЧЕН</vt:lpstr>
      <vt:lpstr>Ларочкина Юлия Владимировна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Самодуров Юрий Владимирович</dc:creator>
  <cp:lastModifiedBy>Александра А. Зубарева</cp:lastModifiedBy>
  <cp:revision>9</cp:revision>
  <dcterms:created xsi:type="dcterms:W3CDTF">2026-03-10T16:12:20Z</dcterms:created>
  <dcterms:modified xsi:type="dcterms:W3CDTF">2026-06-05T10:13:17Z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2026-03-10T00:00:00Z</vt:filetime>
  </property>
  <property fmtid="{D5CDD505-2E9C-101B-9397-08002B2CF9AE}" pid="5" name="Producer">
    <vt:lpwstr>Microsoft® PowerPoint® 2013</vt:lpwstr>
  </property>
</Properties>
</file>